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57" r:id="rId3"/>
    <p:sldId id="282" r:id="rId4"/>
    <p:sldId id="277" r:id="rId5"/>
    <p:sldId id="265" r:id="rId6"/>
    <p:sldId id="279" r:id="rId7"/>
    <p:sldId id="271" r:id="rId8"/>
    <p:sldId id="266" r:id="rId9"/>
    <p:sldId id="272" r:id="rId10"/>
    <p:sldId id="283" r:id="rId11"/>
    <p:sldId id="258" r:id="rId12"/>
    <p:sldId id="289" r:id="rId13"/>
    <p:sldId id="290" r:id="rId14"/>
    <p:sldId id="284" r:id="rId15"/>
    <p:sldId id="291" r:id="rId16"/>
    <p:sldId id="292" r:id="rId17"/>
    <p:sldId id="293" r:id="rId18"/>
    <p:sldId id="267" r:id="rId19"/>
    <p:sldId id="294" r:id="rId20"/>
    <p:sldId id="269" r:id="rId21"/>
    <p:sldId id="264" r:id="rId22"/>
    <p:sldId id="261" r:id="rId23"/>
    <p:sldId id="262" r:id="rId24"/>
    <p:sldId id="270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0" autoAdjust="0"/>
  </p:normalViewPr>
  <p:slideViewPr>
    <p:cSldViewPr>
      <p:cViewPr varScale="1">
        <p:scale>
          <a:sx n="65" d="100"/>
          <a:sy n="65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48BC-90B8-448F-8B3E-4DF1AF03B68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5761-97B3-4E17-8BA7-675AA495EE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13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Alice- présentation</a:t>
            </a:r>
            <a:r>
              <a:rPr lang="fr-CA" baseline="0" dirty="0" smtClean="0"/>
              <a:t> des formatrices 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Mise en contexte de la formation</a:t>
            </a:r>
          </a:p>
          <a:p>
            <a:r>
              <a:rPr lang="fr-CA" dirty="0" smtClean="0"/>
              <a:t>Travail</a:t>
            </a:r>
            <a:r>
              <a:rPr lang="fr-CA" baseline="0" dirty="0" smtClean="0"/>
              <a:t> collaboratif table des </a:t>
            </a:r>
            <a:r>
              <a:rPr lang="fr-CA" baseline="0" dirty="0" err="1" smtClean="0"/>
              <a:t>artsLLL</a:t>
            </a:r>
            <a:r>
              <a:rPr lang="fr-CA" baseline="0" dirty="0" smtClean="0"/>
              <a:t> et Montréal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74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751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3. Les connaissances antérieures sont activées</a:t>
            </a:r>
            <a:r>
              <a:rPr lang="fr-CA" baseline="0" dirty="0" smtClean="0"/>
              <a:t> en lien avec l’objectif d’apprentissage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Les tempo;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Les altérations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Les chiffres indicateurs;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Les figures de note et de silence connues;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Les signes de renvoi;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Le changement d’armature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Liaison de prolongation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D9778-00C7-4BA4-A92C-430C7DDBC51C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72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Nommer</a:t>
            </a:r>
            <a:r>
              <a:rPr lang="fr-CA" baseline="0" dirty="0" smtClean="0"/>
              <a:t> les deux termes utilisés: pratique guidée ou pratique dirigée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802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 donne un exemple avec partition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37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024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sont semblables à celles du modelage</a:t>
            </a:r>
            <a:r>
              <a:rPr lang="fr-CA" sz="1200" dirty="0" smtClean="0"/>
              <a:t>;**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200" dirty="0" smtClean="0"/>
              <a:t>L’élève s’exerce (travail d’équipe-échanges);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849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Pause :10h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86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10h 45: local 205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173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72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EVe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746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Alice-cahier</a:t>
            </a:r>
            <a:r>
              <a:rPr lang="fr-CA" baseline="0" dirty="0" smtClean="0"/>
              <a:t> participant individuellement  </a:t>
            </a:r>
          </a:p>
          <a:p>
            <a:r>
              <a:rPr lang="fr-CA" baseline="0" dirty="0" smtClean="0"/>
              <a:t>Partage- écrire mots clé grande affiche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354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Alice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8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Guylaine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07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rgbClr val="FF0000"/>
                </a:solidFill>
              </a:rPr>
              <a:t>Eve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rgbClr val="FF0000"/>
                </a:solidFill>
              </a:rPr>
              <a:t>*Ne pas confondre avec la pédagogie par la découverte;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644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Guylaine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2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7EF28-9CD4-4256-9504-846EAC4373DB}" type="datetimeFigureOut">
              <a:rPr lang="fr-CA" smtClean="0"/>
              <a:t>2017-10-13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hyperlink" Target="https://www.google.ca/url?sa=i&amp;rct=j&amp;q=&amp;esrc=s&amp;source=images&amp;cd=&amp;cad=rja&amp;uact=8&amp;ved=0ahUKEwiVrIncnrjSAhUs1oMKHYEHASgQjRwIBw&amp;url=https://laurentide.ecolesaintlaurent.ca/&amp;psig=AFQjCNHi9ZSg_bwVEECN37q2Rc2T3OSFOw&amp;ust=148855849322120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cienceshumaines.com/qu-est-ce-qu-un-bon-prof_fr_1490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5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62" y="390362"/>
            <a:ext cx="6332458" cy="1781149"/>
          </a:xfrm>
        </p:spPr>
        <p:txBody>
          <a:bodyPr>
            <a:normAutofit/>
          </a:bodyPr>
          <a:lstStyle/>
          <a:p>
            <a:r>
              <a:rPr lang="fr-CA" sz="3200" dirty="0" smtClean="0"/>
              <a:t>L’enseignement explicite en arts  </a:t>
            </a:r>
            <a:endParaRPr lang="fr-CA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086255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Élaboration: Eve Thomas, conseillère pédagogique, Commission scolaire des Laurentides, novembre 2015</a:t>
            </a:r>
          </a:p>
          <a:p>
            <a:pPr algn="ctr"/>
            <a:r>
              <a:rPr lang="fr-CA" sz="1400" dirty="0" smtClean="0">
                <a:solidFill>
                  <a:schemeClr val="bg1"/>
                </a:solidFill>
              </a:rPr>
              <a:t>Adaptation : Alice Fournier, Guylaine Jacques , </a:t>
            </a:r>
            <a:r>
              <a:rPr lang="fr-CA" sz="1400" dirty="0">
                <a:solidFill>
                  <a:schemeClr val="bg1"/>
                </a:solidFill>
              </a:rPr>
              <a:t>É</a:t>
            </a:r>
            <a:r>
              <a:rPr lang="fr-CA" sz="1400" dirty="0" smtClean="0">
                <a:solidFill>
                  <a:schemeClr val="bg1"/>
                </a:solidFill>
              </a:rPr>
              <a:t>lyse Mathieu et Eve Thomas,  automne 2017</a:t>
            </a:r>
            <a:endParaRPr lang="fr-CA" sz="1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045">
            <a:off x="1435515" y="2337401"/>
            <a:ext cx="2177526" cy="125042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 descr="C:\Users\thomase\AppData\Local\Microsoft\Windows\Temporary Internet Files\Content.IE5\14LIJ81Y\masks-40963_960_720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021">
            <a:off x="2797584" y="2397865"/>
            <a:ext cx="515739" cy="5696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745">
            <a:off x="5350648" y="2402503"/>
            <a:ext cx="2043104" cy="11485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 7" descr="U:\Mes Documents\CP Univers Social\Logos\logoBLACK_sans_slogan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0" y="5085184"/>
            <a:ext cx="129614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Résultats de recherche d'images pour « logo csmb »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06" y="4731898"/>
            <a:ext cx="927419" cy="109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logocsa_1043X56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74170"/>
            <a:ext cx="1542403" cy="75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9124" y="3676826"/>
            <a:ext cx="1899378" cy="1408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34" y="3684829"/>
            <a:ext cx="1842906" cy="14054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786" y="1556792"/>
            <a:ext cx="6861353" cy="523186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Présentation d’exemples disciplinaires 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696" y="2924944"/>
            <a:ext cx="5823749" cy="30861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Changement de local  par discipline 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428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7056" y="2204864"/>
            <a:ext cx="6421328" cy="36038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Mise en situation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Expérience d’apprentissage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Objectivation</a:t>
            </a:r>
          </a:p>
          <a:p>
            <a:endParaRPr lang="fr-CA" dirty="0" smtClean="0"/>
          </a:p>
          <a:p>
            <a:pPr marL="0" indent="0">
              <a:buNone/>
            </a:pPr>
            <a:r>
              <a:rPr lang="fr-CA" sz="1100" dirty="0"/>
              <a:t>Sources : Gauthier, C., Bissonnette, S., Richard M</a:t>
            </a:r>
            <a:r>
              <a:rPr lang="fr-CA" sz="1100" i="1" dirty="0"/>
              <a:t>., L’enseignement explicite</a:t>
            </a:r>
            <a:r>
              <a:rPr lang="fr-CA" sz="1100" dirty="0"/>
              <a:t>, tiré de Enseigner, sous la direction de </a:t>
            </a:r>
            <a:r>
              <a:rPr lang="fr-CA" sz="1100" dirty="0" err="1"/>
              <a:t>Dupriez</a:t>
            </a:r>
            <a:r>
              <a:rPr lang="fr-CA" sz="1100" dirty="0"/>
              <a:t> V. et Chapelle, G., 2007, PUF, coll. Apprendre., pp 107-116.</a:t>
            </a:r>
          </a:p>
          <a:p>
            <a:endParaRPr lang="fr-CA" sz="3600" u="sng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étapes de </a:t>
            </a:r>
            <a:br>
              <a:rPr lang="fr-CA" dirty="0" smtClean="0"/>
            </a:br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 rot="1220763">
            <a:off x="6864707" y="2208451"/>
            <a:ext cx="1446574" cy="1021556"/>
          </a:xfrm>
          <a:prstGeom prst="wedgeRoundRectCallout">
            <a:avLst>
              <a:gd name="adj1" fmla="val -31392"/>
              <a:gd name="adj2" fmla="val 1261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Voyons voir chacune de ces étapes!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8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7344" y="836712"/>
            <a:ext cx="6965245" cy="1202485"/>
          </a:xfrm>
        </p:spPr>
        <p:txBody>
          <a:bodyPr/>
          <a:lstStyle/>
          <a:p>
            <a:r>
              <a:rPr lang="fr-CA" dirty="0"/>
              <a:t>Mise en </a:t>
            </a:r>
            <a:r>
              <a:rPr lang="fr-CA" dirty="0" smtClean="0"/>
              <a:t>situation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 smtClean="0"/>
              <a:t>L’enseignant présente </a:t>
            </a:r>
            <a:r>
              <a:rPr lang="fr-CA" b="1" dirty="0"/>
              <a:t>l’objectif d’apprentissage </a:t>
            </a:r>
            <a:r>
              <a:rPr lang="fr-CA" b="1" dirty="0" smtClean="0"/>
              <a:t>et le traduit en </a:t>
            </a:r>
            <a:r>
              <a:rPr lang="fr-CA" b="1" dirty="0"/>
              <a:t>résultats d’apprentissages </a:t>
            </a:r>
            <a:r>
              <a:rPr lang="fr-CA" b="1" dirty="0" smtClean="0"/>
              <a:t>escomptés.</a:t>
            </a:r>
          </a:p>
          <a:p>
            <a:pPr marL="0" indent="0">
              <a:buNone/>
            </a:pPr>
            <a:endParaRPr lang="fr-CA" sz="1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Il nomme </a:t>
            </a:r>
            <a:r>
              <a:rPr lang="fr-CA" dirty="0"/>
              <a:t>les connaissances </a:t>
            </a:r>
            <a:r>
              <a:rPr lang="fr-CA" dirty="0" smtClean="0"/>
              <a:t>et </a:t>
            </a:r>
            <a:r>
              <a:rPr lang="fr-CA" dirty="0"/>
              <a:t>ou techniques que les élèves doivent apprendre </a:t>
            </a:r>
            <a:r>
              <a:rPr lang="fr-CA" dirty="0" smtClean="0"/>
              <a:t>pendant ce cours en </a:t>
            </a:r>
            <a:r>
              <a:rPr lang="fr-CA" dirty="0"/>
              <a:t>utilisant le vocabulaire disciplinaire et divers </a:t>
            </a:r>
            <a:r>
              <a:rPr lang="fr-CA" dirty="0" smtClean="0"/>
              <a:t>supports (cd, </a:t>
            </a:r>
            <a:r>
              <a:rPr lang="fr-CA" dirty="0"/>
              <a:t>vidéos, </a:t>
            </a:r>
            <a:r>
              <a:rPr lang="fr-CA" dirty="0" smtClean="0"/>
              <a:t>affiches, etc.)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1600" dirty="0"/>
          </a:p>
          <a:p>
            <a:pPr marL="0" indent="0">
              <a:buNone/>
            </a:pPr>
            <a:r>
              <a:rPr lang="fr-CA" sz="2000" i="1" dirty="0" smtClean="0"/>
              <a:t>Par exemple, l’enseignant présente la pièce musicale à interpréter en la faisant écouter aux élèves. À partir de la partition, il leur dit qu’ils auront à décoder les éléments du langage musical, la structure de la pièce et sa représentation graphique.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152128" cy="113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16832"/>
            <a:ext cx="7128792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800" b="1" dirty="0" smtClean="0"/>
              <a:t>L’enseignant favorise </a:t>
            </a:r>
            <a:r>
              <a:rPr lang="fr-CA" sz="2800" b="1" dirty="0"/>
              <a:t>l’activation des connaissances antérieures </a:t>
            </a:r>
            <a:r>
              <a:rPr lang="fr-CA" sz="2800" b="1" dirty="0" smtClean="0"/>
              <a:t>chez </a:t>
            </a:r>
            <a:r>
              <a:rPr lang="fr-CA" sz="2800" b="1" dirty="0"/>
              <a:t>ses </a:t>
            </a:r>
            <a:r>
              <a:rPr lang="fr-CA" sz="2800" b="1" dirty="0" smtClean="0"/>
              <a:t>élèves.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r>
              <a:rPr lang="fr-CA" sz="2600" i="1" dirty="0" smtClean="0"/>
              <a:t>Par exemple, il demande aux élèves de nommer les éléments du langage musical (durée, hauteur, tempo, etc.) qu’il connait.</a:t>
            </a:r>
            <a:r>
              <a:rPr lang="fr-CA" sz="2000" i="1" dirty="0" smtClean="0"/>
              <a:t>	</a:t>
            </a:r>
            <a:endParaRPr lang="fr-CA" sz="2000" i="1" dirty="0"/>
          </a:p>
          <a:p>
            <a:pPr marL="0" indent="0">
              <a:buNone/>
            </a:pPr>
            <a:endParaRPr lang="fr-CA" sz="1500" dirty="0" smtClean="0"/>
          </a:p>
          <a:p>
            <a:pPr marL="0" indent="0">
              <a:buNone/>
            </a:pPr>
            <a:endParaRPr lang="fr-CA" sz="1050" dirty="0"/>
          </a:p>
          <a:p>
            <a:pPr marL="0" indent="0">
              <a:buNone/>
            </a:pPr>
            <a:r>
              <a:rPr lang="fr-CA" dirty="0"/>
              <a:t>«Cette étape est essentielle et consiste à réactiver certaines connaissances requises pour comprendre et acquérir une nouvelle notion et à prendre conscience des conceptions erronées de certains élèves afin de les désamorcer.»</a:t>
            </a:r>
            <a:r>
              <a:rPr lang="fr-CA" baseline="30000" dirty="0"/>
              <a:t>1</a:t>
            </a:r>
          </a:p>
          <a:p>
            <a:pPr marL="0" indent="0">
              <a:buNone/>
            </a:pPr>
            <a:endParaRPr lang="fr-CA" sz="1600" i="1" dirty="0"/>
          </a:p>
          <a:p>
            <a:pPr marL="0" indent="0">
              <a:buNone/>
            </a:pPr>
            <a:r>
              <a:rPr lang="fr-CA" sz="1300" baseline="30000" dirty="0"/>
              <a:t>1</a:t>
            </a:r>
            <a:r>
              <a:rPr lang="fr-CA" sz="1300" dirty="0"/>
              <a:t>Carpentier, G., Villeneuve-Lapointe, M., </a:t>
            </a:r>
            <a:r>
              <a:rPr lang="fr-CA" sz="1300" i="1" dirty="0"/>
              <a:t>Les connaissances antérieures</a:t>
            </a:r>
            <a:r>
              <a:rPr lang="fr-CA" sz="1300" dirty="0"/>
              <a:t>, Vivre le primaire, vol. 28, numéro 3, automne 2015, p. 98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Suite… Mise </a:t>
            </a:r>
            <a:r>
              <a:rPr lang="fr-CA" sz="3200" dirty="0"/>
              <a:t>en </a:t>
            </a:r>
            <a:r>
              <a:rPr lang="fr-CA" sz="3200" dirty="0" smtClean="0"/>
              <a:t>situation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448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883226"/>
          </a:xfrm>
        </p:spPr>
        <p:txBody>
          <a:bodyPr>
            <a:normAutofit/>
          </a:bodyPr>
          <a:lstStyle/>
          <a:p>
            <a:r>
              <a:rPr lang="fr-CA" sz="3200" dirty="0"/>
              <a:t>B. </a:t>
            </a:r>
            <a:r>
              <a:rPr lang="fr-CA" sz="3100" dirty="0"/>
              <a:t>Expérience d’apprentissage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8" y="1484784"/>
            <a:ext cx="6238066" cy="4708733"/>
          </a:xfrm>
        </p:spPr>
      </p:pic>
      <p:sp>
        <p:nvSpPr>
          <p:cNvPr id="5" name="ZoneTexte 4"/>
          <p:cNvSpPr txBox="1"/>
          <p:nvPr/>
        </p:nvSpPr>
        <p:spPr>
          <a:xfrm>
            <a:off x="284380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Source: Gauthier et al. (2013)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228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fr-CA" dirty="0"/>
              <a:t>Expérience </a:t>
            </a:r>
            <a:r>
              <a:rPr lang="fr-CA" dirty="0" smtClean="0"/>
              <a:t>d’apprentissage</a:t>
            </a:r>
            <a:br>
              <a:rPr lang="fr-CA" dirty="0" smtClean="0"/>
            </a:br>
            <a:r>
              <a:rPr lang="fr-CA" dirty="0" smtClean="0"/>
              <a:t>Trois étapes complémentaires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043608" y="2127196"/>
            <a:ext cx="70081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Étape 1. Modelage</a:t>
            </a:r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L’enseignant explique les apprentissage ciblés en mettant un haut-parleur sur sa pensée. Il fournit à l’élève des clés pour penser. Il établit des liens entre ce qu’ils connaissent déjà et les nouveaux apprentissages à faire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 exemple, </a:t>
            </a: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s’approprier </a:t>
            </a:r>
            <a:r>
              <a:rPr kumimoji="0" lang="fr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contenu </a:t>
            </a: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musical, l’enseignant </a:t>
            </a:r>
            <a:r>
              <a:rPr kumimoji="0" lang="fr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encercle ou pointe les éléments du langage musical (durée, hauteur des notes, etc.) sur la partition au fur et à mesure qu’il décode </a:t>
            </a: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celle-ci.</a:t>
            </a:r>
            <a:r>
              <a:rPr kumimoji="0" lang="fr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CA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ontre-exemple</a:t>
            </a:r>
            <a:r>
              <a:rPr kumimoji="0" lang="fr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CA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l’enseignant demande aux élèves de jouer la partition sans l’avoir décodée.</a:t>
            </a:r>
          </a:p>
        </p:txBody>
      </p:sp>
    </p:spTree>
    <p:extLst>
      <p:ext uri="{BB962C8B-B14F-4D97-AF65-F5344CB8AC3E}">
        <p14:creationId xmlns:p14="http://schemas.microsoft.com/office/powerpoint/2010/main" val="25123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44816" cy="120248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sz="4000" dirty="0"/>
              <a:t>Suite… </a:t>
            </a:r>
            <a:r>
              <a:rPr lang="fr-CA" sz="3600" dirty="0" smtClean="0"/>
              <a:t>B</a:t>
            </a:r>
            <a:r>
              <a:rPr lang="fr-CA" sz="3600" dirty="0"/>
              <a:t>. Expérience d’apprentissage </a:t>
            </a:r>
            <a:r>
              <a:rPr lang="fr-CA" sz="4000" dirty="0" smtClean="0"/>
              <a:t>Étape 1. Modelage</a:t>
            </a:r>
            <a:br>
              <a:rPr lang="fr-CA" sz="4000" dirty="0" smtClean="0"/>
            </a:br>
            <a:endParaRPr lang="fr-CA" sz="40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87624" y="2852936"/>
            <a:ext cx="6912768" cy="2016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i="1" dirty="0" smtClean="0"/>
              <a:t>Par exemple, pour appliquer des éléments de technique, l’enseignant mentionne à ses élèves: «maintenant</a:t>
            </a:r>
            <a:r>
              <a:rPr lang="fr-CA" i="1" dirty="0"/>
              <a:t>, je me prépare à jouer sur mon </a:t>
            </a:r>
            <a:r>
              <a:rPr lang="fr-CA" i="1" dirty="0" smtClean="0"/>
              <a:t>instrument. Je pense à ma posture et à ma respiration. Je </a:t>
            </a:r>
            <a:r>
              <a:rPr lang="fr-CA" i="1" dirty="0"/>
              <a:t>m’assure </a:t>
            </a:r>
            <a:r>
              <a:rPr lang="fr-CA" i="1" dirty="0" smtClean="0"/>
              <a:t>de connaître </a:t>
            </a:r>
            <a:r>
              <a:rPr lang="fr-CA" i="1" dirty="0"/>
              <a:t>les </a:t>
            </a:r>
            <a:r>
              <a:rPr lang="fr-CA" i="1" dirty="0" smtClean="0"/>
              <a:t>doigtés. Si </a:t>
            </a:r>
            <a:r>
              <a:rPr lang="fr-CA" i="1" dirty="0"/>
              <a:t>je ne </a:t>
            </a:r>
            <a:r>
              <a:rPr lang="fr-CA" i="1" dirty="0" smtClean="0"/>
              <a:t>les connais pas, j’utilise mon </a:t>
            </a:r>
            <a:r>
              <a:rPr lang="fr-CA" i="1" dirty="0"/>
              <a:t>aide-mémoire (feuille de doigtés</a:t>
            </a:r>
            <a:r>
              <a:rPr lang="fr-CA" i="1" dirty="0" smtClean="0"/>
              <a:t>).»</a:t>
            </a:r>
          </a:p>
        </p:txBody>
      </p:sp>
    </p:spTree>
    <p:extLst>
      <p:ext uri="{BB962C8B-B14F-4D97-AF65-F5344CB8AC3E}">
        <p14:creationId xmlns:p14="http://schemas.microsoft.com/office/powerpoint/2010/main" val="66153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3"/>
            <a:ext cx="7344816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Les élèves </a:t>
            </a:r>
            <a:r>
              <a:rPr lang="fr-CA" dirty="0" smtClean="0"/>
              <a:t>expérimentent les notions apprises. L’enseignant </a:t>
            </a:r>
            <a:r>
              <a:rPr lang="fr-CA" dirty="0"/>
              <a:t>observe les élèves et intervient </a:t>
            </a:r>
            <a:r>
              <a:rPr lang="fr-CA" dirty="0" smtClean="0"/>
              <a:t>rapidement et </a:t>
            </a:r>
            <a:r>
              <a:rPr lang="fr-CA" dirty="0"/>
              <a:t>précisément pour s’assurer de leur </a:t>
            </a:r>
            <a:r>
              <a:rPr lang="fr-CA" dirty="0" smtClean="0"/>
              <a:t>compréhension. Il utilise différentes stratégies pour  soutenir les élèves dans leurs apprentissages. </a:t>
            </a:r>
            <a:r>
              <a:rPr lang="fr-CA" dirty="0"/>
              <a:t>Il questionne, guide les élèves et, au besoin, ajoute des explications additionnelles. </a:t>
            </a:r>
          </a:p>
          <a:p>
            <a:pPr marL="0" indent="0">
              <a:buNone/>
            </a:pPr>
            <a:r>
              <a:rPr lang="fr-CA" dirty="0"/>
              <a:t>Les éléments clés sont </a:t>
            </a:r>
            <a:r>
              <a:rPr lang="fr-CA" dirty="0" smtClean="0"/>
              <a:t>le </a:t>
            </a:r>
            <a:r>
              <a:rPr lang="fr-CA" dirty="0"/>
              <a:t>questionnement et la  rétroaction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i="1" dirty="0"/>
              <a:t>Par exemple, les élèves </a:t>
            </a:r>
            <a:r>
              <a:rPr lang="fr-CA" i="1" dirty="0" smtClean="0"/>
              <a:t>chantent les notes sur la portée en frappant la pulsation. Ensuite, ils pratiquent leur instrument en tenant compte des techniques instrumentales. </a:t>
            </a:r>
            <a:endParaRPr lang="fr-CA" i="1" dirty="0"/>
          </a:p>
          <a:p>
            <a:pPr marL="0" indent="0">
              <a:buNone/>
            </a:pPr>
            <a:endParaRPr lang="fr-CA" dirty="0"/>
          </a:p>
          <a:p>
            <a:pPr algn="just"/>
            <a:endParaRPr lang="fr-CA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br>
              <a:rPr lang="fr-CA" sz="3200" dirty="0" smtClean="0"/>
            </a:br>
            <a:r>
              <a:rPr lang="fr-CA" sz="3200" dirty="0"/>
              <a:t>Étape 2 - </a:t>
            </a:r>
            <a:r>
              <a:rPr lang="fr-CA" sz="3200" dirty="0" smtClean="0"/>
              <a:t>Pratique guidée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85214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6944652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9600" dirty="0">
                <a:latin typeface="+mj-lt"/>
              </a:rPr>
              <a:t>Étape 2 - Pratique guidée</a:t>
            </a:r>
          </a:p>
          <a:p>
            <a:pPr marL="0" indent="0">
              <a:lnSpc>
                <a:spcPct val="80000"/>
              </a:lnSpc>
              <a:buNone/>
            </a:pPr>
            <a:endParaRPr lang="fr-CA" sz="4400" dirty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élèves expérimentent en équipes. L’enseignant observe</a:t>
            </a:r>
            <a:r>
              <a:rPr lang="fr-CA" sz="9600" dirty="0"/>
              <a:t> </a:t>
            </a:r>
            <a:r>
              <a:rPr lang="fr-CA" sz="9600" dirty="0" smtClean="0"/>
              <a:t>les élèves et intervient rapidement et précisément pour s’assurer de leur compréhension. </a:t>
            </a:r>
            <a:r>
              <a:rPr lang="fr-CA" sz="9600" dirty="0"/>
              <a:t>Il </a:t>
            </a:r>
            <a:r>
              <a:rPr lang="fr-CA" sz="9600" dirty="0" smtClean="0"/>
              <a:t>questionne, guide </a:t>
            </a:r>
            <a:r>
              <a:rPr lang="fr-CA" sz="9600" dirty="0"/>
              <a:t>les élèves </a:t>
            </a:r>
            <a:r>
              <a:rPr lang="fr-CA" sz="9600" dirty="0" smtClean="0"/>
              <a:t>et, </a:t>
            </a:r>
            <a:r>
              <a:rPr lang="fr-CA" sz="9600" dirty="0"/>
              <a:t>au </a:t>
            </a:r>
            <a:r>
              <a:rPr lang="fr-CA" sz="9600" dirty="0" smtClean="0"/>
              <a:t>besoin, </a:t>
            </a:r>
            <a:r>
              <a:rPr lang="fr-CA" sz="9600" dirty="0"/>
              <a:t>ajoute des </a:t>
            </a:r>
            <a:r>
              <a:rPr lang="fr-CA" sz="9600" dirty="0" smtClean="0"/>
              <a:t>explications </a:t>
            </a:r>
            <a:r>
              <a:rPr lang="fr-CA" sz="9600" dirty="0"/>
              <a:t>additionnelles. </a:t>
            </a:r>
            <a:endParaRPr lang="fr-CA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</a:t>
            </a:r>
            <a:r>
              <a:rPr lang="fr-CA" sz="9600" dirty="0"/>
              <a:t>éléments clés sont  le questionnement </a:t>
            </a:r>
            <a:r>
              <a:rPr lang="fr-CA" sz="9600" dirty="0" smtClean="0"/>
              <a:t>et </a:t>
            </a:r>
            <a:r>
              <a:rPr lang="fr-CA" sz="9600" dirty="0"/>
              <a:t>la  </a:t>
            </a:r>
            <a:r>
              <a:rPr lang="fr-CA" sz="9600" dirty="0" smtClean="0"/>
              <a:t>rétroaction.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8000" i="1" dirty="0" smtClean="0"/>
              <a:t>Par exemple, plutôt que de dire « avez-vous des questions? » , l’enseignant demande à un élève, «résume-nous ce que tu as compris de mes explications» ou encore «dis-moi quelles sont les étapes de travail,…»</a:t>
            </a:r>
          </a:p>
          <a:p>
            <a:pPr marL="0" indent="0">
              <a:lnSpc>
                <a:spcPct val="120000"/>
              </a:lnSpc>
              <a:buNone/>
            </a:pPr>
            <a:endParaRPr lang="fr-CA" sz="11200" dirty="0" smtClean="0"/>
          </a:p>
        </p:txBody>
      </p:sp>
    </p:spTree>
    <p:extLst>
      <p:ext uri="{BB962C8B-B14F-4D97-AF65-F5344CB8AC3E}">
        <p14:creationId xmlns:p14="http://schemas.microsoft.com/office/powerpoint/2010/main" val="14867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CA" sz="4000" dirty="0"/>
          </a:p>
          <a:p>
            <a:endParaRPr lang="fr-CA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15616" y="1772816"/>
            <a:ext cx="6912768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685A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/>
                <a:ea typeface="+mn-ea"/>
                <a:cs typeface="+mn-cs"/>
              </a:rPr>
              <a:t>Étape 3 - Pratique autonome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685A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élèves expérimentent et consolident leurs apprentissages. Le nombre élevé de pratiques vise à développer chez l’élève l’aisance et la fluidité, l’automatisation et la libération de la mémoire de travail;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685A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685A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fr-CA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 exemple, les élèves interprètent</a:t>
            </a:r>
            <a:r>
              <a:rPr kumimoji="0" lang="fr-CA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pièce musicale </a:t>
            </a:r>
            <a:r>
              <a:rPr kumimoji="0" lang="fr-CA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tenant compte des notions apprises.</a:t>
            </a:r>
            <a:endParaRPr kumimoji="0" lang="fr-CA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685A"/>
              </a:buClr>
              <a:buSzPct val="85000"/>
              <a:buFont typeface="Brush Script MT" pitchFamily="66" charset="0"/>
              <a:buChar char="O"/>
              <a:tabLst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0413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 de la 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Expliquer en quoi l’enseignement explicite  est une stratégie d’enseignement efficace.  </a:t>
            </a:r>
          </a:p>
          <a:p>
            <a:pPr marL="0" indent="0">
              <a:buNone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 Démontrer que l’enseignement explicite a sa place dans la classe d’art.</a:t>
            </a:r>
          </a:p>
          <a:p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Expérimenter par discipline une des étapes de l’enseignement explicite pour se familiariser avec cette stratégie.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76324"/>
            <a:ext cx="7632848" cy="120248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Rétroaction et</a:t>
            </a:r>
            <a:br>
              <a:rPr lang="fr-CA" dirty="0" smtClean="0"/>
            </a:br>
            <a:r>
              <a:rPr lang="fr-CA" dirty="0" smtClean="0"/>
              <a:t>Questionnement de l’enseignant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828" y="2473259"/>
            <a:ext cx="6349320" cy="39020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CA" sz="2800" dirty="0" smtClean="0"/>
              <a:t>La rétroaction est une communication </a:t>
            </a:r>
            <a:r>
              <a:rPr lang="fr-CA" sz="2800" dirty="0"/>
              <a:t>précise à l’élève </a:t>
            </a:r>
            <a:r>
              <a:rPr lang="fr-CA" sz="2800" dirty="0" smtClean="0"/>
              <a:t>par l’enseignant de </a:t>
            </a:r>
            <a:r>
              <a:rPr lang="fr-CA" sz="2800" dirty="0"/>
              <a:t>ses points forts et de ses points </a:t>
            </a:r>
            <a:r>
              <a:rPr lang="fr-CA" sz="2800" dirty="0" smtClean="0"/>
              <a:t>faibles. </a:t>
            </a:r>
          </a:p>
          <a:p>
            <a:pPr marL="0" indent="0" algn="just">
              <a:buNone/>
            </a:pPr>
            <a:endParaRPr lang="fr-CA" sz="2800" dirty="0" smtClean="0"/>
          </a:p>
          <a:p>
            <a:pPr marL="0" indent="0" algn="just">
              <a:buNone/>
            </a:pPr>
            <a:r>
              <a:rPr lang="fr-CA" sz="2800" dirty="0" smtClean="0"/>
              <a:t>Elle doit être fréquente. </a:t>
            </a:r>
          </a:p>
          <a:p>
            <a:pPr marL="0" indent="0" algn="just">
              <a:buNone/>
            </a:pPr>
            <a:endParaRPr lang="fr-CA" sz="2800" dirty="0"/>
          </a:p>
          <a:p>
            <a:pPr marL="0" indent="0" algn="just">
              <a:buNone/>
            </a:pPr>
            <a:r>
              <a:rPr lang="fr-CA" sz="2800" dirty="0" smtClean="0"/>
              <a:t>Elle permettra de reconnaître </a:t>
            </a:r>
            <a:r>
              <a:rPr lang="fr-CA" sz="2800" dirty="0"/>
              <a:t>les habiletés, les capacités et les compétences de </a:t>
            </a:r>
            <a:r>
              <a:rPr lang="fr-CA" sz="2800" dirty="0" smtClean="0"/>
              <a:t>l’élève. Ce dernier pourra ainsi s’ajuster et parfaire ses compétences.</a:t>
            </a:r>
            <a:endParaRPr lang="fr-CA" dirty="0"/>
          </a:p>
        </p:txBody>
      </p:sp>
      <p:pic>
        <p:nvPicPr>
          <p:cNvPr id="4" name="Image 3" descr="tango view refresh by warszawianka - &quot;Refresh&quot; icon from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04" y="76470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Plan de questionnement </a:t>
            </a:r>
            <a:br>
              <a:rPr lang="fr-CA" dirty="0" smtClean="0"/>
            </a:br>
            <a:r>
              <a:rPr lang="fr-CA" dirty="0" smtClean="0"/>
              <a:t>de l’</a:t>
            </a:r>
            <a:r>
              <a:rPr lang="fr-CA" u="sng" dirty="0" smtClean="0"/>
              <a:t>élève</a:t>
            </a:r>
            <a:r>
              <a:rPr lang="fr-CA" dirty="0" smtClean="0"/>
              <a:t> </a:t>
            </a:r>
            <a:r>
              <a:rPr lang="fr-CA" sz="2000" dirty="0" smtClean="0"/>
              <a:t>(Steve Bissonnette)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                          Je m’arrête et je réfléchis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Qu’est-ce qu’on me demande de faire et qu’est-ce que j’en connais?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De quoi ai-je besoin et qu’est-ce qui m’aide?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Comment je procède, par quel bout je commence?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suis certain de mon coup, y </a:t>
            </a:r>
            <a:r>
              <a:rPr lang="fr-CA" dirty="0" err="1" smtClean="0"/>
              <a:t>a-t-il</a:t>
            </a:r>
            <a:r>
              <a:rPr lang="fr-CA" dirty="0" smtClean="0"/>
              <a:t> d’autres solutions possibles?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me suis révisé adéquatement?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2492896"/>
            <a:ext cx="6796200" cy="3168352"/>
          </a:xfrm>
          <a:prstGeom prst="wedgeRoundRectCallout">
            <a:avLst>
              <a:gd name="adj1" fmla="val -38722"/>
              <a:gd name="adj2" fmla="val -75377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1" name="Picture 3" descr="C:\Users\thomase\AppData\Local\Microsoft\Windows\Temporary Internet Files\Content.IE5\MZ2NQYF0\pensan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0" y="1268760"/>
            <a:ext cx="630957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fr-CA" dirty="0" smtClean="0"/>
              <a:t>C. Objectivation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34563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CA" sz="5000" dirty="0" smtClean="0"/>
              <a:t>L’objectivation consiste à sélectionner, à synthétiser et à mémoriser (mémoire de travail et mémoire corporelle) les éléments essentiels à retenir: concepts (par exemple le chœur), connaissances (mouvements </a:t>
            </a:r>
            <a:r>
              <a:rPr lang="fr-CA" sz="5000" dirty="0"/>
              <a:t>et </a:t>
            </a:r>
            <a:r>
              <a:rPr lang="fr-CA" sz="5000" dirty="0" smtClean="0"/>
              <a:t>déplacements), </a:t>
            </a:r>
            <a:r>
              <a:rPr lang="fr-CA" sz="5000" dirty="0"/>
              <a:t>stratégies.</a:t>
            </a:r>
          </a:p>
          <a:p>
            <a:pPr marL="0" indent="0">
              <a:buNone/>
            </a:pPr>
            <a:endParaRPr lang="fr-CA" sz="5000" dirty="0" smtClean="0"/>
          </a:p>
          <a:p>
            <a:pPr marL="0" indent="0">
              <a:buNone/>
            </a:pPr>
            <a:r>
              <a:rPr lang="fr-CA" sz="5000" dirty="0" smtClean="0"/>
              <a:t>Faire nommer ces éléments à retenir et les organiser en tableaux, ou schémas, etc. pour favoriser le transfert des apprentissages.</a:t>
            </a:r>
          </a:p>
          <a:p>
            <a:pPr marL="0" indent="0">
              <a:buNone/>
            </a:pPr>
            <a:endParaRPr lang="fr-CA" sz="5000" dirty="0"/>
          </a:p>
          <a:p>
            <a:pPr marL="0" indent="0">
              <a:buNone/>
            </a:pPr>
            <a:r>
              <a:rPr lang="fr-CA" sz="5000" dirty="0" smtClean="0"/>
              <a:t>Dans votre réalité de spécialistes, une période semaine, il est primordial de réaliser cette étape  qu’est l’objectivation à la fin de chaque cours  afin de favoriser l’intégration des nouveaux acquis et ce particulièrement en milieu pluriethnique et plurilingue. 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5000" dirty="0"/>
          </a:p>
          <a:p>
            <a:pPr marL="0" indent="0">
              <a:buNone/>
            </a:pPr>
            <a:r>
              <a:rPr lang="fr-CA" sz="4000" i="1" dirty="0" smtClean="0"/>
              <a:t>Il n’y a pas de transfert possible si les connaissances n’ont pas été d’abord acquises, c’est-à-dire comprises. Il n’y a pas non plus de transfert possible si les connaissances n’ont pas été retenues.   </a:t>
            </a:r>
          </a:p>
          <a:p>
            <a:pPr marL="0" indent="0">
              <a:buNone/>
            </a:pPr>
            <a:r>
              <a:rPr lang="fr-CA" sz="3400" i="1" dirty="0" smtClean="0"/>
              <a:t>   </a:t>
            </a:r>
          </a:p>
          <a:p>
            <a:pPr marL="0" indent="0" algn="just">
              <a:buNone/>
            </a:pPr>
            <a:r>
              <a:rPr lang="fr-CA" sz="2600" i="1" dirty="0" err="1" smtClean="0"/>
              <a:t>Source:</a:t>
            </a:r>
            <a:r>
              <a:rPr lang="fr-CA" sz="2600" i="1" dirty="0" err="1" smtClean="0">
                <a:hlinkClick r:id="rId2"/>
              </a:rPr>
              <a:t>www.scienceshumaines.com</a:t>
            </a:r>
            <a:r>
              <a:rPr lang="fr-CA" sz="2600" i="1" dirty="0" smtClean="0">
                <a:hlinkClick r:id="rId2"/>
              </a:rPr>
              <a:t>/qu-est-ce-qu-un-bon-prof_fr_14908.html</a:t>
            </a:r>
            <a:endParaRPr lang="fr-CA" sz="2600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15719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Synthèse des éléments clés de l’enseignement explicite pour l’enseignant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489484"/>
            <a:ext cx="6925384" cy="36038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Planification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00B0F0"/>
                </a:solidFill>
              </a:rPr>
              <a:t>Rétroaction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92D050"/>
                </a:solidFill>
              </a:rPr>
              <a:t>Questionnement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Transfert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Compétence/Réussite/Apprentissages de l’élève</a:t>
            </a:r>
          </a:p>
          <a:p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59632" y="2564904"/>
            <a:ext cx="0" cy="28803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homase\AppData\Local\Microsoft\Windows\Temporary Internet Files\Content.IE5\W7MTRLYS\synchronize-150123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35" y="3284984"/>
            <a:ext cx="1177662" cy="11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/>
          <a:lstStyle/>
          <a:p>
            <a:r>
              <a:rPr lang="fr-CA" dirty="0" smtClean="0"/>
              <a:t>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28800"/>
            <a:ext cx="6912768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dirty="0"/>
              <a:t>BISSONETTE, Steve, RICHARD, Mario, </a:t>
            </a:r>
            <a:r>
              <a:rPr lang="fr-CA" sz="6400" i="1" dirty="0"/>
              <a:t>Le plan de questionnement</a:t>
            </a:r>
            <a:r>
              <a:rPr lang="fr-CA" sz="6400" dirty="0"/>
              <a:t>, </a:t>
            </a:r>
            <a:r>
              <a:rPr lang="fr-CA" sz="6400" i="1" dirty="0"/>
              <a:t>Comment construire des compétences en classe</a:t>
            </a:r>
            <a:r>
              <a:rPr lang="fr-CA" sz="6400" dirty="0"/>
              <a:t>, 2000,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pp49-51,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/>
              <a:t>BISSONNETTE, Steve, RICHARD, Mario, </a:t>
            </a:r>
            <a:r>
              <a:rPr lang="fr-CA" sz="6400" i="1" dirty="0"/>
              <a:t>Le questionnement pédagogique</a:t>
            </a:r>
            <a:r>
              <a:rPr lang="fr-CA" sz="6400" dirty="0"/>
              <a:t>, Comment construire des compétences en classe,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2000,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 smtClean="0"/>
              <a:t>RICHARD</a:t>
            </a:r>
            <a:r>
              <a:rPr lang="fr-CA" sz="6400" dirty="0"/>
              <a:t>, Mario, BISSONNETTE, Steve, </a:t>
            </a:r>
            <a:r>
              <a:rPr lang="fr-CA" sz="6400" i="1" dirty="0"/>
              <a:t>Objectivation : les connaissances, Comment construire es compétences,</a:t>
            </a:r>
            <a:r>
              <a:rPr lang="fr-CA" sz="6400" dirty="0"/>
              <a:t> Texte inédit, 2003, pp1-6,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endParaRPr lang="fr-CA" sz="6400" b="1" dirty="0" smtClean="0"/>
          </a:p>
          <a:p>
            <a:pPr marL="0" indent="0">
              <a:buNone/>
            </a:pPr>
            <a:r>
              <a:rPr lang="fr-CA" sz="6400" b="1" dirty="0" smtClean="0"/>
              <a:t>Documents </a:t>
            </a:r>
            <a:r>
              <a:rPr lang="fr-CA" sz="6400" b="1" dirty="0"/>
              <a:t>audiovisuels :</a:t>
            </a:r>
            <a:endParaRPr lang="fr-CA" sz="6400" dirty="0"/>
          </a:p>
          <a:p>
            <a:pPr marL="0" indent="0">
              <a:buNone/>
            </a:pPr>
            <a:r>
              <a:rPr lang="fr-CA" sz="6400" b="1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Les éléments essentiels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 processus d’objectivation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À vous d’expérimenter </a:t>
            </a:r>
            <a:br>
              <a:rPr lang="fr-CA" dirty="0" smtClean="0"/>
            </a:br>
            <a:r>
              <a:rPr lang="fr-CA" dirty="0" smtClean="0"/>
              <a:t>l’enseignement explicite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19257"/>
            <a:ext cx="7416824" cy="3614000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En équipe de 3 à 4 personnes (45 minutes)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Choisir un élément de contenu de votre programme ( par exemple: technique , notion, concept,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À partir des étapes de l’enseignement explicite, élaborer une séquence d’enseignement en donnant  des exemples en lien avec le contenu ciblé  (voir      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Nommez un porte-parole pour la plénière. 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7707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49289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6000" b="1" dirty="0" smtClean="0"/>
              <a:t>          </a:t>
            </a:r>
            <a:r>
              <a:rPr lang="fr-CA" sz="4400" b="1" dirty="0" smtClean="0"/>
              <a:t>Plénière </a:t>
            </a:r>
            <a:endParaRPr lang="fr-CA" sz="4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09" y="785916"/>
            <a:ext cx="2700762" cy="17253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908720"/>
            <a:ext cx="713294" cy="7620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52" y="785916"/>
            <a:ext cx="2719052" cy="19996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285" y="2819000"/>
            <a:ext cx="2310744" cy="17137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03648" y="4949070"/>
            <a:ext cx="619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Suite à la formation, qu’est-ce que j’ai appris ou retenu ? Puis-je nommer ces acquis en quelques mots ? 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0" y="3127258"/>
            <a:ext cx="1842906" cy="14054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880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CA" sz="8000" dirty="0" smtClean="0"/>
              <a:t>Rétroaction de la formation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459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4600" dirty="0"/>
              <a:t>Merci pour votre </a:t>
            </a:r>
            <a:r>
              <a:rPr lang="fr-CA" sz="4600" dirty="0" smtClean="0"/>
              <a:t>participation</a:t>
            </a:r>
          </a:p>
          <a:p>
            <a:pPr marL="0" indent="0" algn="ctr">
              <a:buNone/>
            </a:pPr>
            <a:endParaRPr lang="fr-CA" sz="4600" dirty="0"/>
          </a:p>
          <a:p>
            <a:pPr marL="0" indent="0" algn="ctr">
              <a:buNone/>
            </a:pPr>
            <a:r>
              <a:rPr lang="fr-CA" sz="4600" dirty="0"/>
              <a:t>Alice Fournier (CSMB)</a:t>
            </a:r>
          </a:p>
          <a:p>
            <a:pPr marL="0" indent="0" algn="ctr">
              <a:buNone/>
            </a:pPr>
            <a:r>
              <a:rPr lang="fr-CA" sz="4600" dirty="0"/>
              <a:t>Guylaine Jacques (CSDA)</a:t>
            </a:r>
          </a:p>
          <a:p>
            <a:pPr marL="0" indent="0" algn="ctr">
              <a:buNone/>
            </a:pPr>
            <a:r>
              <a:rPr lang="fr-CA" sz="4700" dirty="0"/>
              <a:t>Eve Thomas (</a:t>
            </a:r>
            <a:r>
              <a:rPr lang="fr-CA" sz="4700" dirty="0" err="1"/>
              <a:t>CSLaurentides</a:t>
            </a:r>
            <a:r>
              <a:rPr lang="fr-CA" sz="4700" dirty="0"/>
              <a:t>)</a:t>
            </a:r>
            <a:r>
              <a:rPr lang="fr-CA" sz="7400" dirty="0"/>
              <a:t/>
            </a:r>
            <a:br>
              <a:rPr lang="fr-CA" sz="7400" dirty="0"/>
            </a:br>
            <a:endParaRPr lang="fr-CA" sz="7400" dirty="0"/>
          </a:p>
        </p:txBody>
      </p:sp>
    </p:spTree>
    <p:extLst>
      <p:ext uri="{BB962C8B-B14F-4D97-AF65-F5344CB8AC3E}">
        <p14:creationId xmlns:p14="http://schemas.microsoft.com/office/powerpoint/2010/main" val="164626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Déroulement de la rencontre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Contextualisation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Qu’est-ce que l’enseignement explicite?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Présentation d’exemples disciplinaires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Travail </a:t>
            </a:r>
            <a:r>
              <a:rPr lang="fr-CA" dirty="0"/>
              <a:t>en sous –groupe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Retour </a:t>
            </a:r>
            <a:r>
              <a:rPr lang="fr-CA" dirty="0"/>
              <a:t>en plénière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Rétroaction </a:t>
            </a:r>
            <a:r>
              <a:rPr lang="fr-CA" dirty="0"/>
              <a:t>de la 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164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Contextualisation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Recherches scientifiques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Méta analyses/écoles américaines (tradition anglo-saxonne);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liée à un enseignement efficace;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</a:t>
            </a:r>
            <a:r>
              <a:rPr lang="fr-CA" b="0" dirty="0">
                <a:latin typeface="Calibri" panose="020F0502020204030204" pitchFamily="34" charset="0"/>
              </a:rPr>
              <a:t>d’enseignement structurée en étapes </a:t>
            </a:r>
            <a:r>
              <a:rPr lang="fr-CA" b="0" dirty="0" smtClean="0">
                <a:latin typeface="Calibri" panose="020F0502020204030204" pitchFamily="34" charset="0"/>
              </a:rPr>
              <a:t>séquencées;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Objectif: plus grande réussite des élèves; </a:t>
            </a:r>
            <a:r>
              <a:rPr lang="fr-CA" b="0" dirty="0">
                <a:latin typeface="Calibri" panose="020F0502020204030204" pitchFamily="34" charset="0"/>
              </a:rPr>
              <a:t>  </a:t>
            </a:r>
            <a:endParaRPr lang="fr-CA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Confirmé auprès des clientèles vulnérables;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Plusieurs méthodes, ici: points en commun.</a:t>
            </a:r>
          </a:p>
          <a:p>
            <a:pPr>
              <a:buFont typeface="Arial" panose="020B0604020202020204" pitchFamily="34" charset="0"/>
              <a:buChar char="•"/>
            </a:pPr>
            <a:endParaRPr lang="fr-CA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b="0" dirty="0" smtClean="0">
                <a:latin typeface="Calibri" panose="020F0502020204030204" pitchFamily="34" charset="0"/>
              </a:rPr>
              <a:t>(</a:t>
            </a:r>
            <a:r>
              <a:rPr lang="fr-CA" b="0" dirty="0">
                <a:latin typeface="Calibri" panose="020F0502020204030204" pitchFamily="34" charset="0"/>
              </a:rPr>
              <a:t>Gauthier, Bissonnette et Richard, 2013).</a:t>
            </a:r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thomase\AppData\Local\Microsoft\Windows\Temporary Internet Files\Content.IE5\46IGDZU7\rubon39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573907" cy="11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/>
          <a:lstStyle/>
          <a:p>
            <a:pPr marL="0" indent="0">
              <a:buNone/>
            </a:pPr>
            <a:r>
              <a:rPr lang="fr-CA" sz="4000" dirty="0" smtClean="0">
                <a:latin typeface="+mj-lt"/>
                <a:ea typeface="+mj-ea"/>
                <a:cs typeface="+mj-cs"/>
              </a:rPr>
              <a:t>Selon vous, qu’est-ce que l’enseignement explicite ? </a:t>
            </a:r>
            <a:endParaRPr lang="fr-CA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thomase\AppData\Local\Microsoft\Windows\Temporary Internet Files\Content.IE5\14LIJ81Y\dictionnair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92" y="4744141"/>
            <a:ext cx="952500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96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définition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« L'enseignement explicite est une méthode </a:t>
            </a:r>
            <a:r>
              <a:rPr lang="fr-CA" sz="2800" u="sng" dirty="0"/>
              <a:t>systématique</a:t>
            </a:r>
            <a:r>
              <a:rPr lang="fr-CA" sz="2800" dirty="0"/>
              <a:t> pour présenter du matériel par </a:t>
            </a:r>
            <a:r>
              <a:rPr lang="fr-CA" sz="2800" u="sng" dirty="0"/>
              <a:t>petites étapes</a:t>
            </a:r>
            <a:r>
              <a:rPr lang="fr-CA" sz="2800" dirty="0"/>
              <a:t>, en faisant des pauses pour </a:t>
            </a:r>
            <a:r>
              <a:rPr lang="fr-CA" sz="2800" u="sng" dirty="0"/>
              <a:t>vérifier si les élèves comprennent bien</a:t>
            </a:r>
            <a:r>
              <a:rPr lang="fr-CA" sz="2800" dirty="0"/>
              <a:t> et en sollicitant une </a:t>
            </a:r>
            <a:r>
              <a:rPr lang="fr-CA" sz="2800" u="sng" dirty="0"/>
              <a:t>participation active </a:t>
            </a:r>
            <a:r>
              <a:rPr lang="fr-CA" sz="2800" dirty="0"/>
              <a:t>et efficace de </a:t>
            </a:r>
            <a:r>
              <a:rPr lang="fr-CA" sz="2800" u="sng" dirty="0"/>
              <a:t>tous</a:t>
            </a:r>
            <a:r>
              <a:rPr lang="fr-CA" sz="2800" dirty="0"/>
              <a:t> les </a:t>
            </a:r>
            <a:r>
              <a:rPr lang="fr-CA" sz="2800" dirty="0" smtClean="0"/>
              <a:t>élèves.</a:t>
            </a:r>
            <a:r>
              <a:rPr lang="fr-CA" sz="2800" dirty="0"/>
              <a:t> » </a:t>
            </a:r>
            <a:endParaRPr lang="fr-CA" sz="2800" dirty="0" smtClean="0"/>
          </a:p>
          <a:p>
            <a:pPr marL="0" indent="0" algn="r">
              <a:buNone/>
            </a:pPr>
            <a:r>
              <a:rPr lang="fr-CA" dirty="0" smtClean="0"/>
              <a:t>Barak </a:t>
            </a:r>
            <a:r>
              <a:rPr lang="fr-CA" dirty="0" err="1" smtClean="0"/>
              <a:t>Rosenshine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2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603306"/>
          </a:xfrm>
        </p:spPr>
        <p:txBody>
          <a:bodyPr>
            <a:normAutofit/>
          </a:bodyPr>
          <a:lstStyle/>
          <a:p>
            <a:r>
              <a:rPr lang="fr-CA" dirty="0" smtClean="0"/>
              <a:t>L’enseignement explicite en classe d’arts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276872"/>
            <a:ext cx="6840760" cy="388843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C</a:t>
            </a:r>
            <a:r>
              <a:rPr lang="fr-CA" sz="2000" dirty="0" smtClean="0"/>
              <a:t>omble </a:t>
            </a:r>
            <a:r>
              <a:rPr lang="fr-CA" sz="2000" dirty="0"/>
              <a:t>le manque de modèle pour les </a:t>
            </a:r>
            <a:r>
              <a:rPr lang="fr-CA" sz="2000" dirty="0" smtClean="0"/>
              <a:t>élèves</a:t>
            </a:r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de différencier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d’intervenir rapidement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la conscientisation </a:t>
            </a:r>
            <a:r>
              <a:rPr lang="fr-CA" sz="2000" dirty="0"/>
              <a:t>du processus de création </a:t>
            </a:r>
            <a:endParaRPr lang="fr-CA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 smtClean="0"/>
              <a:t>Se réfère au </a:t>
            </a:r>
            <a:r>
              <a:rPr lang="fr-CA" sz="2000" dirty="0"/>
              <a:t>connu pour aller vers la nouveauté </a:t>
            </a:r>
            <a:r>
              <a:rPr lang="fr-CA" sz="2000" dirty="0" smtClean="0"/>
              <a:t>(</a:t>
            </a:r>
            <a:r>
              <a:rPr lang="fr-CA" sz="2000" dirty="0"/>
              <a:t>connaissances </a:t>
            </a:r>
            <a:r>
              <a:rPr lang="fr-CA" sz="2000" dirty="0" smtClean="0"/>
              <a:t>antérieures)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540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469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Est une des stratégies à utiliser parmi d’autres.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Elle est une stratégie efficace lorsqu’on enseigne une technique en arts; </a:t>
            </a:r>
          </a:p>
          <a:p>
            <a:pPr marL="0" indent="0">
              <a:buNone/>
            </a:pPr>
            <a:endParaRPr lang="fr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T</a:t>
            </a:r>
            <a:r>
              <a:rPr lang="fr-CA" dirty="0" smtClean="0"/>
              <a:t>outefois elle n’est pas appropriée lors de l’expérimentation du processus de création, d’exploration ou de découverte par l’élève.</a:t>
            </a:r>
          </a:p>
        </p:txBody>
      </p:sp>
    </p:spTree>
    <p:extLst>
      <p:ext uri="{BB962C8B-B14F-4D97-AF65-F5344CB8AC3E}">
        <p14:creationId xmlns:p14="http://schemas.microsoft.com/office/powerpoint/2010/main" val="3507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988840"/>
            <a:ext cx="6696744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doit </a:t>
            </a:r>
            <a:r>
              <a:rPr lang="fr-CA" sz="2800" dirty="0"/>
              <a:t>pas être pratiquée </a:t>
            </a:r>
            <a:r>
              <a:rPr lang="fr-CA" sz="2800" dirty="0" smtClean="0"/>
              <a:t>«mur </a:t>
            </a:r>
            <a:r>
              <a:rPr lang="fr-CA" sz="2800" dirty="0"/>
              <a:t>à mur»;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s’improvise pas ;</a:t>
            </a: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/>
              <a:t>Est systématique, efficace et planifiée.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4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ersonnalisé 14">
      <a:dk1>
        <a:sysClr val="windowText" lastClr="000000"/>
      </a:dk1>
      <a:lt1>
        <a:sysClr val="window" lastClr="FFFFFF"/>
      </a:lt1>
      <a:dk2>
        <a:srgbClr val="3E3D2D"/>
      </a:dk2>
      <a:lt2>
        <a:srgbClr val="33CC33"/>
      </a:lt2>
      <a:accent1>
        <a:srgbClr val="FF00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sonnalisé 3">
      <a:majorFont>
        <a:latin typeface="Berlin Sans FB Demi"/>
        <a:ea typeface=""/>
        <a:cs typeface=""/>
      </a:majorFont>
      <a:minorFont>
        <a:latin typeface="Calibri"/>
        <a:ea typeface=""/>
        <a:cs typeface="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2534</TotalTime>
  <Words>1366</Words>
  <Application>Microsoft Office PowerPoint</Application>
  <PresentationFormat>Affichage à l'écran (4:3)</PresentationFormat>
  <Paragraphs>206</Paragraphs>
  <Slides>28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Berlin Sans FB Demi</vt:lpstr>
      <vt:lpstr>Brush Script MT</vt:lpstr>
      <vt:lpstr>Calibri</vt:lpstr>
      <vt:lpstr>Rage Italic</vt:lpstr>
      <vt:lpstr>Punaise</vt:lpstr>
      <vt:lpstr>L’enseignement explicite en arts  </vt:lpstr>
      <vt:lpstr>Intention de la formation</vt:lpstr>
      <vt:lpstr>Déroulement de la rencontre </vt:lpstr>
      <vt:lpstr>Contextualisation</vt:lpstr>
      <vt:lpstr>Présentation PowerPoint</vt:lpstr>
      <vt:lpstr>Une définition …</vt:lpstr>
      <vt:lpstr>L’enseignement explicite en classe d’arts</vt:lpstr>
      <vt:lpstr>L’enseignement explicite…</vt:lpstr>
      <vt:lpstr>L’enseignement explicite</vt:lpstr>
      <vt:lpstr>  Présentation d’exemples disciplinaires   </vt:lpstr>
      <vt:lpstr>Les étapes de  l’enseignement explicite</vt:lpstr>
      <vt:lpstr>Mise en situation</vt:lpstr>
      <vt:lpstr>Suite… Mise en situation</vt:lpstr>
      <vt:lpstr>B. Expérience d’apprentissage</vt:lpstr>
      <vt:lpstr>Expérience d’apprentissage Trois étapes complémentaires</vt:lpstr>
      <vt:lpstr> Suite… B. Expérience d’apprentissage Étape 1. Modelage </vt:lpstr>
      <vt:lpstr>Suite B. Expérience d’apprentissage Étape 2 - Pratique guidée</vt:lpstr>
      <vt:lpstr>Suite B. Expérience d’apprentissage</vt:lpstr>
      <vt:lpstr>Suite B. Expérience d’apprentissage</vt:lpstr>
      <vt:lpstr>Rétroaction et Questionnement de l’enseignant </vt:lpstr>
      <vt:lpstr>Plan de questionnement  de l’élève (Steve Bissonnette)</vt:lpstr>
      <vt:lpstr>C. Objectivation</vt:lpstr>
      <vt:lpstr>Synthèse des éléments clés de l’enseignement explicite pour l’enseignant</vt:lpstr>
      <vt:lpstr>Sources</vt:lpstr>
      <vt:lpstr>À vous d’expérimenter  l’enseignement explicite </vt:lpstr>
      <vt:lpstr>Présentation PowerPoint</vt:lpstr>
      <vt:lpstr>Présentation PowerPoint</vt:lpstr>
      <vt:lpstr>Présentation PowerPoint</vt:lpstr>
    </vt:vector>
  </TitlesOfParts>
  <Company>CSL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explicite</dc:title>
  <dc:creator>Thomas, Eve</dc:creator>
  <cp:lastModifiedBy>Guylaine Jacques</cp:lastModifiedBy>
  <cp:revision>173</cp:revision>
  <dcterms:created xsi:type="dcterms:W3CDTF">2015-11-19T15:50:39Z</dcterms:created>
  <dcterms:modified xsi:type="dcterms:W3CDTF">2017-10-13T19:25:16Z</dcterms:modified>
</cp:coreProperties>
</file>