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3"/>
  </p:notesMasterIdLst>
  <p:sldIdLst>
    <p:sldId id="256" r:id="rId2"/>
    <p:sldId id="257" r:id="rId3"/>
    <p:sldId id="277" r:id="rId4"/>
    <p:sldId id="279" r:id="rId5"/>
    <p:sldId id="271" r:id="rId6"/>
    <p:sldId id="266" r:id="rId7"/>
    <p:sldId id="272" r:id="rId8"/>
    <p:sldId id="258" r:id="rId9"/>
    <p:sldId id="278" r:id="rId10"/>
    <p:sldId id="274" r:id="rId11"/>
    <p:sldId id="284" r:id="rId12"/>
    <p:sldId id="273" r:id="rId13"/>
    <p:sldId id="259" r:id="rId14"/>
    <p:sldId id="267" r:id="rId15"/>
    <p:sldId id="276" r:id="rId16"/>
    <p:sldId id="268" r:id="rId17"/>
    <p:sldId id="269" r:id="rId18"/>
    <p:sldId id="264" r:id="rId19"/>
    <p:sldId id="261" r:id="rId20"/>
    <p:sldId id="262" r:id="rId21"/>
    <p:sldId id="270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10" autoAdjust="0"/>
  </p:normalViewPr>
  <p:slideViewPr>
    <p:cSldViewPr>
      <p:cViewPr>
        <p:scale>
          <a:sx n="89" d="100"/>
          <a:sy n="89" d="100"/>
        </p:scale>
        <p:origin x="-1248" y="2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C48BC-90B8-448F-8B3E-4DF1AF03B68B}" type="datetimeFigureOut">
              <a:rPr lang="fr-CA" smtClean="0"/>
              <a:t>2018-01-10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525761-97B3-4E17-8BA7-675AA495EE4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13131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25761-97B3-4E17-8BA7-675AA495EE4F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15740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25761-97B3-4E17-8BA7-675AA495EE4F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43635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u="none" baseline="0" dirty="0" smtClean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25761-97B3-4E17-8BA7-675AA495EE4F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021253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25761-97B3-4E17-8BA7-675AA495EE4F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810243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25761-97B3-4E17-8BA7-675AA495EE4F}" type="slidenum">
              <a:rPr lang="fr-CA" smtClean="0"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372221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25761-97B3-4E17-8BA7-675AA495EE4F}" type="slidenum">
              <a:rPr lang="fr-CA" smtClean="0"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78496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25761-97B3-4E17-8BA7-675AA495EE4F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57202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25761-97B3-4E17-8BA7-675AA495EE4F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17464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25761-97B3-4E17-8BA7-675AA495EE4F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82842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25761-97B3-4E17-8BA7-675AA495EE4F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69079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25761-97B3-4E17-8BA7-675AA495EE4F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46444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25761-97B3-4E17-8BA7-675AA495EE4F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65289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25761-97B3-4E17-8BA7-675AA495EE4F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68571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sz="1100" b="1" dirty="0">
              <a:solidFill>
                <a:srgbClr val="FFFF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25761-97B3-4E17-8BA7-675AA495EE4F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93218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D047EF28-9CD4-4256-9504-846EAC4373DB}" type="datetimeFigureOut">
              <a:rPr lang="fr-CA" smtClean="0"/>
              <a:t>2018-01-10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7D2506D8-B7AA-47E0-8DC1-857EA241EC51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EF28-9CD4-4256-9504-846EAC4373DB}" type="datetimeFigureOut">
              <a:rPr lang="fr-CA" smtClean="0"/>
              <a:t>2018-01-10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506D8-B7AA-47E0-8DC1-857EA241EC51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EF28-9CD4-4256-9504-846EAC4373DB}" type="datetimeFigureOut">
              <a:rPr lang="fr-CA" smtClean="0"/>
              <a:t>2018-01-10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506D8-B7AA-47E0-8DC1-857EA241EC51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EF28-9CD4-4256-9504-846EAC4373DB}" type="datetimeFigureOut">
              <a:rPr lang="fr-CA" smtClean="0"/>
              <a:t>2018-01-10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506D8-B7AA-47E0-8DC1-857EA241EC51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EF28-9CD4-4256-9504-846EAC4373DB}" type="datetimeFigureOut">
              <a:rPr lang="fr-CA" smtClean="0"/>
              <a:t>2018-01-10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506D8-B7AA-47E0-8DC1-857EA241EC51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EF28-9CD4-4256-9504-846EAC4373DB}" type="datetimeFigureOut">
              <a:rPr lang="fr-CA" smtClean="0"/>
              <a:t>2018-01-10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506D8-B7AA-47E0-8DC1-857EA241EC51}" type="slidenum">
              <a:rPr lang="fr-CA" smtClean="0"/>
              <a:t>‹N°›</a:t>
            </a:fld>
            <a:endParaRPr lang="fr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EF28-9CD4-4256-9504-846EAC4373DB}" type="datetimeFigureOut">
              <a:rPr lang="fr-CA" smtClean="0"/>
              <a:t>2018-01-10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506D8-B7AA-47E0-8DC1-857EA241EC51}" type="slidenum">
              <a:rPr lang="fr-CA" smtClean="0"/>
              <a:t>‹N°›</a:t>
            </a:fld>
            <a:endParaRPr lang="fr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EF28-9CD4-4256-9504-846EAC4373DB}" type="datetimeFigureOut">
              <a:rPr lang="fr-CA" smtClean="0"/>
              <a:t>2018-01-10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506D8-B7AA-47E0-8DC1-857EA241EC51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EF28-9CD4-4256-9504-846EAC4373DB}" type="datetimeFigureOut">
              <a:rPr lang="fr-CA" smtClean="0"/>
              <a:t>2018-01-10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506D8-B7AA-47E0-8DC1-857EA241EC51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D047EF28-9CD4-4256-9504-846EAC4373DB}" type="datetimeFigureOut">
              <a:rPr lang="fr-CA" smtClean="0"/>
              <a:t>2018-01-10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7D2506D8-B7AA-47E0-8DC1-857EA241EC51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D047EF28-9CD4-4256-9504-846EAC4373DB}" type="datetimeFigureOut">
              <a:rPr lang="fr-CA" smtClean="0"/>
              <a:t>2018-01-10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7D2506D8-B7AA-47E0-8DC1-857EA241EC51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047EF28-9CD4-4256-9504-846EAC4373DB}" type="datetimeFigureOut">
              <a:rPr lang="fr-CA" smtClean="0"/>
              <a:t>2018-01-10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D2506D8-B7AA-47E0-8DC1-857EA241EC51}" type="slidenum">
              <a:rPr lang="fr-CA" smtClean="0"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10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ougedela.org/fr/creations/26-lettres-a-danser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-v1ahLtt47I" TargetMode="Externa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prezi.com/xu5csj5v1bj5/le-rapport-au-poids-en-dans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scienceshumaines.com/qu-est-ce-qu-un-bon-prof_fr_14908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s://prezi.com/xu5csj5v1bj5/le-rapport-au-poids-en-dans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satMod val="140000"/>
                <a:lumMod val="50000"/>
              </a:schemeClr>
              <a:schemeClr val="bg2">
                <a:tint val="95000"/>
                <a:satMod val="180000"/>
                <a:lumMod val="16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075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55762" y="390362"/>
            <a:ext cx="6332458" cy="1781149"/>
          </a:xfrm>
        </p:spPr>
        <p:txBody>
          <a:bodyPr>
            <a:normAutofit/>
          </a:bodyPr>
          <a:lstStyle/>
          <a:p>
            <a:r>
              <a:rPr lang="fr-CA" sz="3200" dirty="0" smtClean="0"/>
              <a:t>L’enseignement explicite en danse</a:t>
            </a:r>
            <a:endParaRPr lang="fr-CA" sz="3200" dirty="0"/>
          </a:p>
        </p:txBody>
      </p:sp>
      <p:sp>
        <p:nvSpPr>
          <p:cNvPr id="3" name="ZoneTexte 2"/>
          <p:cNvSpPr txBox="1"/>
          <p:nvPr/>
        </p:nvSpPr>
        <p:spPr>
          <a:xfrm>
            <a:off x="251520" y="6086255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 smtClean="0">
                <a:solidFill>
                  <a:schemeClr val="bg1"/>
                </a:solidFill>
              </a:rPr>
              <a:t>Élaboration: Eve Thomas, conseillère pédagogique, Commission scolaire des Laurentides, novembre 2015</a:t>
            </a:r>
          </a:p>
          <a:p>
            <a:pPr algn="ctr"/>
            <a:r>
              <a:rPr lang="fr-CA" sz="1400" dirty="0" smtClean="0">
                <a:solidFill>
                  <a:schemeClr val="bg1"/>
                </a:solidFill>
              </a:rPr>
              <a:t>Adaptation : Alice Fournier, Mélanie Ducharme, Guylaine Jacques , </a:t>
            </a:r>
            <a:r>
              <a:rPr lang="fr-CA" sz="1400" dirty="0" err="1">
                <a:solidFill>
                  <a:schemeClr val="bg1"/>
                </a:solidFill>
              </a:rPr>
              <a:t>É</a:t>
            </a:r>
            <a:r>
              <a:rPr lang="fr-CA" sz="1400" dirty="0" err="1" smtClean="0">
                <a:solidFill>
                  <a:schemeClr val="bg1"/>
                </a:solidFill>
              </a:rPr>
              <a:t>lyse</a:t>
            </a:r>
            <a:r>
              <a:rPr lang="fr-CA" sz="1400" dirty="0" smtClean="0">
                <a:solidFill>
                  <a:schemeClr val="bg1"/>
                </a:solidFill>
              </a:rPr>
              <a:t> Mathieu et Eve Thomas,  automne 2017</a:t>
            </a:r>
            <a:endParaRPr lang="fr-CA" sz="1400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1045">
            <a:off x="1435515" y="2337401"/>
            <a:ext cx="2177526" cy="1250428"/>
          </a:xfrm>
          <a:prstGeom prst="rect">
            <a:avLst/>
          </a:prstGeom>
          <a:ln w="2857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Image 5" descr="C:\Users\thomase\AppData\Local\Microsoft\Windows\Temporary Internet Files\Content.IE5\14LIJ81Y\masks-40963_960_720[1]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7021">
            <a:off x="2797584" y="2397865"/>
            <a:ext cx="515739" cy="569651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2745">
            <a:off x="5350648" y="2402503"/>
            <a:ext cx="2043104" cy="1148543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4008" y="3742769"/>
            <a:ext cx="1899378" cy="140835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764207"/>
            <a:ext cx="1842906" cy="140548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1" name="ZoneTexte 10"/>
          <p:cNvSpPr txBox="1"/>
          <p:nvPr/>
        </p:nvSpPr>
        <p:spPr>
          <a:xfrm>
            <a:off x="1619672" y="5373216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Production de la Table des Arts  LLL 2017-18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8048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31640" y="1772816"/>
            <a:ext cx="6768752" cy="41764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CA" sz="2800" b="1" dirty="0"/>
              <a:t>L’enseignant favorise l’activation des connaissances antérieures chez ses élèves</a:t>
            </a:r>
            <a:r>
              <a:rPr lang="fr-CA" sz="2800" b="1" dirty="0" smtClean="0"/>
              <a:t>.</a:t>
            </a:r>
            <a:endParaRPr lang="fr-CA" sz="1900" dirty="0" smtClean="0"/>
          </a:p>
          <a:p>
            <a:pPr marL="0" indent="0">
              <a:buNone/>
            </a:pPr>
            <a:r>
              <a:rPr lang="fr-CA" i="1" dirty="0" smtClean="0"/>
              <a:t>Par exemple:</a:t>
            </a:r>
          </a:p>
          <a:p>
            <a:pPr marL="0" indent="0">
              <a:buNone/>
            </a:pPr>
            <a:r>
              <a:rPr lang="fr-CA" i="1" dirty="0" smtClean="0"/>
              <a:t>- </a:t>
            </a:r>
            <a:r>
              <a:rPr lang="fr-CA" b="1" i="1" dirty="0"/>
              <a:t>en danse 3</a:t>
            </a:r>
            <a:r>
              <a:rPr lang="fr-CA" b="1" i="1" baseline="30000" dirty="0"/>
              <a:t>e</a:t>
            </a:r>
            <a:r>
              <a:rPr lang="fr-CA" b="1" i="1" dirty="0"/>
              <a:t> cycle </a:t>
            </a:r>
            <a:r>
              <a:rPr lang="fr-CA" i="1" dirty="0" smtClean="0"/>
              <a:t>: l’enseignant demande </a:t>
            </a:r>
            <a:r>
              <a:rPr lang="fr-CA" i="1" dirty="0"/>
              <a:t>aux élèves ce qu’ils connaissent du </a:t>
            </a:r>
            <a:r>
              <a:rPr lang="fr-CA" i="1" dirty="0" smtClean="0"/>
              <a:t>transfert de poids, en lien avec la technique du mouvement.</a:t>
            </a:r>
            <a:endParaRPr lang="fr-CA" sz="1100" dirty="0" smtClean="0"/>
          </a:p>
          <a:p>
            <a:pPr marL="0" indent="0">
              <a:buNone/>
            </a:pPr>
            <a:endParaRPr lang="fr-CA" sz="1100" dirty="0"/>
          </a:p>
          <a:p>
            <a:pPr marL="0" indent="0">
              <a:buNone/>
            </a:pPr>
            <a:r>
              <a:rPr lang="fr-CA" sz="2800" dirty="0" smtClean="0"/>
              <a:t>«Cette étape est essentielle et consiste à réactiver certaines connaissances requises pour comprendre et acquérir une nouvelle notion et à prendre conscience des conceptions erronées de certains élèves afin de les désamorcer.»</a:t>
            </a:r>
            <a:r>
              <a:rPr lang="fr-CA" sz="2800" baseline="30000" dirty="0" smtClean="0"/>
              <a:t>1</a:t>
            </a:r>
          </a:p>
          <a:p>
            <a:pPr marL="0" indent="0">
              <a:buNone/>
            </a:pPr>
            <a:endParaRPr lang="fr-CA" sz="1800" i="1" dirty="0" smtClean="0"/>
          </a:p>
          <a:p>
            <a:pPr marL="0" indent="0">
              <a:buNone/>
            </a:pPr>
            <a:r>
              <a:rPr lang="fr-CA" sz="1300" baseline="30000" dirty="0" smtClean="0"/>
              <a:t>1</a:t>
            </a:r>
            <a:r>
              <a:rPr lang="fr-CA" sz="1300" dirty="0" smtClean="0"/>
              <a:t>Carpentier, G., Villeneuve-Lapointe, M., </a:t>
            </a:r>
            <a:r>
              <a:rPr lang="fr-CA" sz="1300" i="1" dirty="0" smtClean="0"/>
              <a:t>Les connaissances antérieures</a:t>
            </a:r>
            <a:r>
              <a:rPr lang="fr-CA" sz="1300" dirty="0" smtClean="0"/>
              <a:t>, Vivre le primaire, vol. 28, numéro 3, automne 2015, p. 98 </a:t>
            </a:r>
            <a:endParaRPr lang="fr-CA" sz="1300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</p:spPr>
        <p:txBody>
          <a:bodyPr>
            <a:normAutofit/>
          </a:bodyPr>
          <a:lstStyle/>
          <a:p>
            <a:r>
              <a:rPr lang="fr-CA" sz="3200" dirty="0" smtClean="0"/>
              <a:t>Suite… Mise </a:t>
            </a:r>
            <a:r>
              <a:rPr lang="fr-CA" sz="3200" dirty="0"/>
              <a:t>en </a:t>
            </a:r>
            <a:r>
              <a:rPr lang="fr-CA" sz="3200" dirty="0" smtClean="0"/>
              <a:t>situation</a:t>
            </a:r>
            <a:endParaRPr lang="fr-CA" sz="3200" dirty="0"/>
          </a:p>
        </p:txBody>
      </p:sp>
    </p:spTree>
    <p:extLst>
      <p:ext uri="{BB962C8B-B14F-4D97-AF65-F5344CB8AC3E}">
        <p14:creationId xmlns:p14="http://schemas.microsoft.com/office/powerpoint/2010/main" val="18912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33361" cy="883226"/>
          </a:xfrm>
        </p:spPr>
        <p:txBody>
          <a:bodyPr>
            <a:normAutofit/>
          </a:bodyPr>
          <a:lstStyle/>
          <a:p>
            <a:r>
              <a:rPr lang="fr-CA" sz="3200" dirty="0"/>
              <a:t>B. </a:t>
            </a:r>
            <a:r>
              <a:rPr lang="fr-CA" sz="3100" dirty="0"/>
              <a:t>Expérience d’apprentissage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278" y="1484784"/>
            <a:ext cx="6238066" cy="4708733"/>
          </a:xfrm>
        </p:spPr>
      </p:pic>
      <p:sp>
        <p:nvSpPr>
          <p:cNvPr id="5" name="ZoneTexte 4"/>
          <p:cNvSpPr txBox="1"/>
          <p:nvPr/>
        </p:nvSpPr>
        <p:spPr>
          <a:xfrm>
            <a:off x="2843808" y="630932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Source: Gauthier et al. (2013)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6228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4943" y="549903"/>
            <a:ext cx="6965245" cy="1202485"/>
          </a:xfrm>
        </p:spPr>
        <p:txBody>
          <a:bodyPr>
            <a:normAutofit/>
          </a:bodyPr>
          <a:lstStyle/>
          <a:p>
            <a:r>
              <a:rPr lang="fr-CA" sz="4000" dirty="0"/>
              <a:t>B. Expérience </a:t>
            </a:r>
            <a:r>
              <a:rPr lang="fr-CA" sz="4000" dirty="0" smtClean="0"/>
              <a:t>d’apprentissage</a:t>
            </a:r>
            <a:endParaRPr lang="fr-CA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1600" y="1484784"/>
            <a:ext cx="7301771" cy="4608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CA" sz="2800" dirty="0">
                <a:latin typeface="+mj-lt"/>
              </a:rPr>
              <a:t>Étape 1 - Modelage</a:t>
            </a:r>
          </a:p>
          <a:p>
            <a:pPr marL="0" indent="0">
              <a:buNone/>
            </a:pPr>
            <a:r>
              <a:rPr lang="fr-CA" b="1" dirty="0" smtClean="0"/>
              <a:t>L’enseignant explique les apprentissage ciblés en mettant un haut-parleur </a:t>
            </a:r>
            <a:r>
              <a:rPr lang="fr-CA" b="1" dirty="0"/>
              <a:t>sur </a:t>
            </a:r>
            <a:r>
              <a:rPr lang="fr-CA" b="1" dirty="0" smtClean="0"/>
              <a:t>sa pensée. Il nomme à haute voix le processus cognitif qui se déroule dans sa tête. Il établit des </a:t>
            </a:r>
            <a:r>
              <a:rPr lang="fr-CA" b="1" dirty="0"/>
              <a:t>liens entre </a:t>
            </a:r>
            <a:r>
              <a:rPr lang="fr-CA" b="1" dirty="0" smtClean="0"/>
              <a:t>les connaissances antérieures des élèves et </a:t>
            </a:r>
            <a:r>
              <a:rPr lang="fr-CA" b="1" dirty="0"/>
              <a:t>les nouveaux apprentissages à </a:t>
            </a:r>
            <a:r>
              <a:rPr lang="fr-CA" b="1" dirty="0" smtClean="0"/>
              <a:t>faire.</a:t>
            </a:r>
          </a:p>
          <a:p>
            <a:pPr marL="0" indent="0">
              <a:buNone/>
            </a:pPr>
            <a:r>
              <a:rPr lang="fr-CA" i="1" dirty="0" smtClean="0"/>
              <a:t>Par exemple:</a:t>
            </a:r>
          </a:p>
          <a:p>
            <a:pPr>
              <a:buFontTx/>
              <a:buChar char="-"/>
            </a:pPr>
            <a:r>
              <a:rPr lang="fr-CA" b="1" i="1" dirty="0"/>
              <a:t>en danse 3</a:t>
            </a:r>
            <a:r>
              <a:rPr lang="fr-CA" b="1" i="1" baseline="30000" dirty="0"/>
              <a:t>e</a:t>
            </a:r>
            <a:r>
              <a:rPr lang="fr-CA" b="1" i="1" dirty="0"/>
              <a:t> cycle,</a:t>
            </a:r>
            <a:r>
              <a:rPr lang="fr-CA" i="1" dirty="0" smtClean="0"/>
              <a:t> l’enseignement verbalise: «Avant de transférer mon poids, je suis ancré au sol (tonus musculaire/contraction) et je déplace mon centre de gravité d’un côté à l’autre. J’expérimente un équilibre stable sur différents points d’appui. L’enseignant exécute le mouvement en le verbalisant.</a:t>
            </a:r>
          </a:p>
          <a:p>
            <a:pPr>
              <a:buFontTx/>
              <a:buChar char="-"/>
            </a:pPr>
            <a:endParaRPr lang="fr-CA" i="1" dirty="0" smtClean="0"/>
          </a:p>
          <a:p>
            <a:pPr>
              <a:buFontTx/>
              <a:buChar char="-"/>
            </a:pPr>
            <a:endParaRPr lang="fr-CA" i="1" dirty="0" smtClean="0"/>
          </a:p>
          <a:p>
            <a:pPr marL="0" indent="0">
              <a:buNone/>
            </a:pPr>
            <a:endParaRPr lang="fr-CA" i="1" dirty="0"/>
          </a:p>
          <a:p>
            <a:pPr marL="0" indent="0">
              <a:buNone/>
            </a:pPr>
            <a:endParaRPr lang="fr-CA" sz="1700" dirty="0" smtClean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2233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363272" cy="936104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/>
            </a:r>
            <a:br>
              <a:rPr lang="fr-CA" dirty="0" smtClean="0"/>
            </a:br>
            <a:endParaRPr lang="fr-CA" sz="27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58778" y="1533693"/>
            <a:ext cx="6984776" cy="34107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A" dirty="0" smtClean="0"/>
              <a:t>L’enseignant donne des exemples </a:t>
            </a:r>
            <a:r>
              <a:rPr lang="fr-CA" dirty="0"/>
              <a:t>et </a:t>
            </a:r>
            <a:r>
              <a:rPr lang="fr-CA" dirty="0" smtClean="0"/>
              <a:t>contre-exemples.</a:t>
            </a:r>
          </a:p>
          <a:p>
            <a:pPr marL="0" indent="0">
              <a:buNone/>
            </a:pPr>
            <a:endParaRPr lang="fr-CA" sz="700" b="1" dirty="0"/>
          </a:p>
          <a:p>
            <a:pPr marL="0" indent="0">
              <a:buNone/>
            </a:pPr>
            <a:r>
              <a:rPr lang="fr-CA" i="1" dirty="0"/>
              <a:t>Par </a:t>
            </a:r>
            <a:r>
              <a:rPr lang="fr-CA" i="1" dirty="0" smtClean="0"/>
              <a:t>exemple:</a:t>
            </a:r>
          </a:p>
          <a:p>
            <a:pPr marL="0" indent="0">
              <a:buNone/>
            </a:pPr>
            <a:r>
              <a:rPr lang="fr-CA" b="1" i="1" dirty="0" smtClean="0"/>
              <a:t>-en danse 3</a:t>
            </a:r>
            <a:r>
              <a:rPr lang="fr-CA" b="1" i="1" baseline="30000" dirty="0" smtClean="0"/>
              <a:t>e</a:t>
            </a:r>
            <a:r>
              <a:rPr lang="fr-CA" b="1" i="1" dirty="0" smtClean="0"/>
              <a:t> cycle,</a:t>
            </a:r>
            <a:r>
              <a:rPr lang="fr-CA" i="1" dirty="0" smtClean="0"/>
              <a:t> l’enseignant </a:t>
            </a:r>
            <a:r>
              <a:rPr lang="fr-CA" i="1" dirty="0"/>
              <a:t>choisit des élèves et les </a:t>
            </a:r>
            <a:r>
              <a:rPr lang="fr-CA" i="1" dirty="0" smtClean="0"/>
              <a:t>place devant le groupe en leur demandant d’exécuter un transfert de poids stable et contrôlé.  </a:t>
            </a:r>
          </a:p>
          <a:p>
            <a:pPr>
              <a:buFontTx/>
              <a:buChar char="-"/>
            </a:pPr>
            <a:endParaRPr lang="fr-CA" sz="1400" i="1" dirty="0" smtClean="0"/>
          </a:p>
          <a:p>
            <a:pPr marL="0" indent="0">
              <a:buNone/>
            </a:pPr>
            <a:r>
              <a:rPr lang="fr-CA" dirty="0" smtClean="0"/>
              <a:t>Il est important de montrer un contre-exemple en utilisant un élève qui exécute un transfert de poids non contrôlé qui provoquera une instabilité.</a:t>
            </a:r>
          </a:p>
          <a:p>
            <a:pPr marL="0" indent="0">
              <a:buNone/>
            </a:pPr>
            <a:endParaRPr lang="fr-CA" sz="2000" i="1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2843808" y="908720"/>
            <a:ext cx="34147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fr-CA" sz="3200" dirty="0" smtClean="0">
                <a:latin typeface="+mj-lt"/>
                <a:ea typeface="+mj-ea"/>
                <a:cs typeface="+mj-cs"/>
              </a:rPr>
              <a:t>… Suite </a:t>
            </a:r>
            <a:r>
              <a:rPr lang="fr-CA" sz="3200" dirty="0">
                <a:latin typeface="+mj-lt"/>
                <a:ea typeface="+mj-ea"/>
                <a:cs typeface="+mj-cs"/>
              </a:rPr>
              <a:t>modelage</a:t>
            </a:r>
          </a:p>
        </p:txBody>
      </p:sp>
      <p:pic>
        <p:nvPicPr>
          <p:cNvPr id="5" name="Picture 2" descr="C:\Users\thomase\AppData\Local\Microsoft\Windows\Temporary Internet Files\Content.IE5\MZ2NQYF0\1381070386[1]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432101"/>
            <a:ext cx="517521" cy="47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619672" y="5912023"/>
            <a:ext cx="5688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i="1" dirty="0" smtClean="0">
                <a:solidFill>
                  <a:srgbClr val="002060"/>
                </a:solidFill>
              </a:rPr>
              <a:t>*Cliquez sur une de ces icônes pour voir des exemples de transfert de poids.</a:t>
            </a:r>
            <a:endParaRPr lang="fr-CA" sz="1400" i="1" dirty="0">
              <a:solidFill>
                <a:srgbClr val="002060"/>
              </a:solidFill>
            </a:endParaRPr>
          </a:p>
        </p:txBody>
      </p:sp>
      <p:pic>
        <p:nvPicPr>
          <p:cNvPr id="12" name="Picture 2" descr="C:\Users\thomase\AppData\Local\Microsoft\Windows\Temporary Internet Files\Content.IE5\MZ2NQYF0\1381070386[1].png">
            <a:hlinkClick r:id="rId5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984" y="5405050"/>
            <a:ext cx="517521" cy="47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58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099250"/>
          </a:xfrm>
        </p:spPr>
        <p:txBody>
          <a:bodyPr>
            <a:normAutofit/>
          </a:bodyPr>
          <a:lstStyle/>
          <a:p>
            <a:r>
              <a:rPr lang="fr-CA" sz="3200" dirty="0" smtClean="0"/>
              <a:t>Suite B. Expérience d’apprentissage</a:t>
            </a:r>
            <a:endParaRPr lang="fr-CA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700808"/>
            <a:ext cx="6944652" cy="446449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r-CA" sz="9600" dirty="0">
                <a:latin typeface="+mj-lt"/>
              </a:rPr>
              <a:t>Étape 2 - Pratique guidée</a:t>
            </a:r>
          </a:p>
          <a:p>
            <a:pPr marL="0" indent="0">
              <a:lnSpc>
                <a:spcPct val="80000"/>
              </a:lnSpc>
              <a:buNone/>
            </a:pPr>
            <a:endParaRPr lang="fr-CA" sz="4400" dirty="0"/>
          </a:p>
          <a:p>
            <a:pPr marL="0" indent="0">
              <a:lnSpc>
                <a:spcPct val="120000"/>
              </a:lnSpc>
              <a:buNone/>
            </a:pPr>
            <a:r>
              <a:rPr lang="fr-CA" sz="9600" dirty="0" smtClean="0"/>
              <a:t>Les élèves expérimentent en équipes. L’enseignant observe</a:t>
            </a:r>
            <a:r>
              <a:rPr lang="fr-CA" sz="9600" dirty="0"/>
              <a:t> </a:t>
            </a:r>
            <a:r>
              <a:rPr lang="fr-CA" sz="9600" dirty="0" smtClean="0"/>
              <a:t>les élèves et intervient rapidement et précisément pour s’assurer de leur compréhension. </a:t>
            </a:r>
            <a:r>
              <a:rPr lang="fr-CA" sz="9600" dirty="0"/>
              <a:t>Il </a:t>
            </a:r>
            <a:r>
              <a:rPr lang="fr-CA" sz="9600" dirty="0" smtClean="0"/>
              <a:t>questionne, guide </a:t>
            </a:r>
            <a:r>
              <a:rPr lang="fr-CA" sz="9600" dirty="0"/>
              <a:t>les élèves </a:t>
            </a:r>
            <a:r>
              <a:rPr lang="fr-CA" sz="9600" dirty="0" smtClean="0"/>
              <a:t>et, </a:t>
            </a:r>
            <a:r>
              <a:rPr lang="fr-CA" sz="9600" dirty="0"/>
              <a:t>au </a:t>
            </a:r>
            <a:r>
              <a:rPr lang="fr-CA" sz="9600" dirty="0" smtClean="0"/>
              <a:t>besoin, </a:t>
            </a:r>
            <a:r>
              <a:rPr lang="fr-CA" sz="9600" dirty="0"/>
              <a:t>ajoute des </a:t>
            </a:r>
            <a:r>
              <a:rPr lang="fr-CA" sz="9600" dirty="0" smtClean="0"/>
              <a:t>explications </a:t>
            </a:r>
            <a:r>
              <a:rPr lang="fr-CA" sz="9600" dirty="0"/>
              <a:t>additionnelles. </a:t>
            </a:r>
            <a:endParaRPr lang="fr-CA" sz="96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fr-CA" sz="9600" dirty="0" smtClean="0"/>
              <a:t>Les </a:t>
            </a:r>
            <a:r>
              <a:rPr lang="fr-CA" sz="9600" dirty="0"/>
              <a:t>éléments clés sont  le </a:t>
            </a:r>
            <a:r>
              <a:rPr lang="fr-CA" sz="9600" b="1" dirty="0"/>
              <a:t>questionnement</a:t>
            </a:r>
            <a:r>
              <a:rPr lang="fr-CA" sz="9600" dirty="0"/>
              <a:t> </a:t>
            </a:r>
            <a:r>
              <a:rPr lang="fr-CA" sz="9600" dirty="0" smtClean="0"/>
              <a:t>et </a:t>
            </a:r>
            <a:r>
              <a:rPr lang="fr-CA" sz="9600" dirty="0"/>
              <a:t>la  </a:t>
            </a:r>
            <a:r>
              <a:rPr lang="fr-CA" sz="9600" b="1" dirty="0" smtClean="0"/>
              <a:t>rétroaction</a:t>
            </a:r>
            <a:r>
              <a:rPr lang="fr-CA" sz="9600" dirty="0" smtClean="0"/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CA" sz="8000" i="1" dirty="0" smtClean="0"/>
              <a:t>Par exemple, plutôt que de dire « avez-vous des questions? » , l’enseignant demande à un élève, «résume-nous ce que tu as compris de mes explications» ou encore «dis-moi quelles sont les étapes de travail…»</a:t>
            </a:r>
          </a:p>
          <a:p>
            <a:pPr marL="0" indent="0">
              <a:lnSpc>
                <a:spcPct val="120000"/>
              </a:lnSpc>
              <a:buNone/>
            </a:pPr>
            <a:endParaRPr lang="fr-CA" sz="11200" dirty="0" smtClean="0"/>
          </a:p>
        </p:txBody>
      </p:sp>
    </p:spTree>
    <p:extLst>
      <p:ext uri="{BB962C8B-B14F-4D97-AF65-F5344CB8AC3E}">
        <p14:creationId xmlns:p14="http://schemas.microsoft.com/office/powerpoint/2010/main" val="148676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sz="3600" dirty="0" smtClean="0"/>
              <a:t>Suite Étape </a:t>
            </a:r>
            <a:r>
              <a:rPr lang="fr-CA" sz="3600" dirty="0"/>
              <a:t>2 - Pratique guidée</a:t>
            </a:r>
            <a:r>
              <a:rPr lang="fr-CA" dirty="0"/>
              <a:t/>
            </a:r>
            <a:br>
              <a:rPr lang="fr-CA" dirty="0"/>
            </a:b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9" y="1355424"/>
            <a:ext cx="7097308" cy="29376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CA" sz="2200" i="1" dirty="0" smtClean="0"/>
              <a:t>Par exemple:</a:t>
            </a:r>
          </a:p>
          <a:p>
            <a:pPr marL="0" indent="0">
              <a:buNone/>
            </a:pPr>
            <a:r>
              <a:rPr lang="fr-CA" sz="2200" i="1" dirty="0" smtClean="0"/>
              <a:t>- </a:t>
            </a:r>
            <a:r>
              <a:rPr lang="fr-CA" sz="2200" b="1" i="1" dirty="0"/>
              <a:t>e</a:t>
            </a:r>
            <a:r>
              <a:rPr lang="fr-CA" sz="2200" b="1" i="1" dirty="0" smtClean="0"/>
              <a:t>n danse 3</a:t>
            </a:r>
            <a:r>
              <a:rPr lang="fr-CA" sz="2200" b="1" i="1" baseline="30000" dirty="0" smtClean="0"/>
              <a:t>e</a:t>
            </a:r>
            <a:r>
              <a:rPr lang="fr-CA" sz="2200" b="1" i="1" dirty="0" smtClean="0"/>
              <a:t> cycle,</a:t>
            </a:r>
            <a:r>
              <a:rPr lang="fr-CA" sz="2200" i="1" dirty="0" smtClean="0"/>
              <a:t>  l’enseignant propose au groupe d’expérimenter le transfert de poids. Ensuite, il demande aux élèves de former des équipes de deux pour explorer le transfert de poids avec un partenaire.</a:t>
            </a:r>
          </a:p>
          <a:p>
            <a:pPr marL="0" indent="0">
              <a:buNone/>
            </a:pPr>
            <a:endParaRPr lang="fr-CA" sz="1800" dirty="0" smtClean="0"/>
          </a:p>
          <a:p>
            <a:pPr marL="0" indent="0">
              <a:buNone/>
            </a:pPr>
            <a:r>
              <a:rPr lang="fr-CA" sz="2200" dirty="0" smtClean="0"/>
              <a:t>Avant d’aller vers la pratique autonome, l’enseignant s’assure que les élèves maîtrisent les nouveaux acquis a environ 80%. La vérification peut s’effectuer de différentes façons. </a:t>
            </a:r>
          </a:p>
          <a:p>
            <a:pPr marL="0" indent="0">
              <a:buNone/>
            </a:pPr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>
            <a:off x="1475656" y="5661248"/>
            <a:ext cx="61206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50" dirty="0" smtClean="0"/>
              <a:t>Source des images: </a:t>
            </a:r>
            <a:r>
              <a:rPr lang="fr-CA" sz="1050" dirty="0">
                <a:hlinkClick r:id="rId2"/>
              </a:rPr>
              <a:t>https://prezi.com/xu5csj5v1bj5/le-rapport-au-poids-en-danse</a:t>
            </a:r>
            <a:r>
              <a:rPr lang="fr-CA" sz="1050" dirty="0" smtClean="0">
                <a:hlinkClick r:id="rId2"/>
              </a:rPr>
              <a:t>/</a:t>
            </a:r>
            <a:endParaRPr lang="fr-CA" sz="1050" dirty="0" smtClean="0"/>
          </a:p>
          <a:p>
            <a:endParaRPr lang="fr-CA" sz="1600" dirty="0" smtClean="0"/>
          </a:p>
          <a:p>
            <a:endParaRPr lang="fr-CA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6980" y="4403362"/>
            <a:ext cx="1182727" cy="118272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357736"/>
            <a:ext cx="2247574" cy="11850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204471"/>
            <a:ext cx="1299477" cy="14535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62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55234"/>
          </a:xfrm>
        </p:spPr>
        <p:txBody>
          <a:bodyPr>
            <a:normAutofit/>
          </a:bodyPr>
          <a:lstStyle/>
          <a:p>
            <a:r>
              <a:rPr lang="fr-CA" sz="3200" dirty="0" smtClean="0"/>
              <a:t>Suite B. Expérience d’apprentissage</a:t>
            </a:r>
            <a:endParaRPr lang="fr-CA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772816"/>
            <a:ext cx="6912768" cy="410445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CA" sz="2600" dirty="0">
                <a:latin typeface="+mj-lt"/>
              </a:rPr>
              <a:t>Étape 3 - Pratique autonome</a:t>
            </a:r>
          </a:p>
          <a:p>
            <a:pPr marL="0" indent="0">
              <a:buNone/>
            </a:pPr>
            <a:r>
              <a:rPr lang="fr-CA" sz="4000" dirty="0"/>
              <a:t>Les élèves expérimentent et consolident leurs apprentissages. Le nombre élevé de pratiques vise à développer chez l’élève l’aisance et la fluidité, l’automatisation et la libération de la mémoire de </a:t>
            </a:r>
            <a:r>
              <a:rPr lang="fr-CA" sz="4000" dirty="0" smtClean="0"/>
              <a:t>travail.</a:t>
            </a:r>
            <a:endParaRPr lang="fr-CA" sz="4000" dirty="0"/>
          </a:p>
          <a:p>
            <a:pPr marL="0" indent="0">
              <a:buNone/>
            </a:pPr>
            <a:endParaRPr lang="fr-CA" sz="2600" dirty="0" smtClean="0"/>
          </a:p>
          <a:p>
            <a:pPr marL="0" indent="0">
              <a:buNone/>
            </a:pPr>
            <a:r>
              <a:rPr lang="fr-CA" sz="2800" i="1" dirty="0"/>
              <a:t>Par </a:t>
            </a:r>
            <a:r>
              <a:rPr lang="fr-CA" sz="2800" i="1" dirty="0" smtClean="0"/>
              <a:t>exemple:</a:t>
            </a:r>
          </a:p>
          <a:p>
            <a:pPr marL="0" indent="0">
              <a:buNone/>
            </a:pPr>
            <a:r>
              <a:rPr lang="fr-CA" sz="2800" i="1" dirty="0" smtClean="0"/>
              <a:t>-</a:t>
            </a:r>
            <a:r>
              <a:rPr lang="fr-CA" sz="2800" b="1" i="1" dirty="0" smtClean="0"/>
              <a:t>en danse 3</a:t>
            </a:r>
            <a:r>
              <a:rPr lang="fr-CA" sz="2800" b="1" i="1" baseline="30000" dirty="0" smtClean="0"/>
              <a:t>e</a:t>
            </a:r>
            <a:r>
              <a:rPr lang="fr-CA" sz="2800" b="1" i="1" dirty="0" smtClean="0"/>
              <a:t> cycle</a:t>
            </a:r>
            <a:r>
              <a:rPr lang="fr-CA" sz="2800" i="1" dirty="0" smtClean="0"/>
              <a:t>, l’enseignant </a:t>
            </a:r>
            <a:r>
              <a:rPr lang="fr-CA" sz="2800" i="1" dirty="0"/>
              <a:t>demande </a:t>
            </a:r>
            <a:r>
              <a:rPr lang="fr-CA" sz="2800" i="1" dirty="0" smtClean="0"/>
              <a:t>aux élèves d’inventer une courte chorégraphie en intégrant différents transferts de poids avec un partenaire.</a:t>
            </a:r>
          </a:p>
        </p:txBody>
      </p:sp>
    </p:spTree>
    <p:extLst>
      <p:ext uri="{BB962C8B-B14F-4D97-AF65-F5344CB8AC3E}">
        <p14:creationId xmlns:p14="http://schemas.microsoft.com/office/powerpoint/2010/main" val="16819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1176324"/>
            <a:ext cx="7632848" cy="1202485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>Rétroaction et</a:t>
            </a:r>
            <a:br>
              <a:rPr lang="fr-CA" dirty="0" smtClean="0"/>
            </a:br>
            <a:r>
              <a:rPr lang="fr-CA" dirty="0" smtClean="0"/>
              <a:t>Questionnement de l’enseignant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77828" y="2473259"/>
            <a:ext cx="6349320" cy="39020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CA" dirty="0" smtClean="0"/>
              <a:t>La rétroaction est une communication </a:t>
            </a:r>
            <a:r>
              <a:rPr lang="fr-CA" dirty="0"/>
              <a:t>précise à l’élève </a:t>
            </a:r>
            <a:r>
              <a:rPr lang="fr-CA" dirty="0" smtClean="0"/>
              <a:t>par l’enseignant de </a:t>
            </a:r>
            <a:r>
              <a:rPr lang="fr-CA" dirty="0"/>
              <a:t>ses points forts et de ses points </a:t>
            </a:r>
            <a:r>
              <a:rPr lang="fr-CA" dirty="0" smtClean="0"/>
              <a:t>faibles. </a:t>
            </a:r>
          </a:p>
          <a:p>
            <a:pPr marL="0" indent="0" algn="just">
              <a:buNone/>
            </a:pPr>
            <a:endParaRPr lang="fr-CA" sz="1400" dirty="0" smtClean="0"/>
          </a:p>
          <a:p>
            <a:pPr marL="0" indent="0" algn="just">
              <a:buNone/>
            </a:pPr>
            <a:r>
              <a:rPr lang="fr-CA" dirty="0" smtClean="0"/>
              <a:t>Elle doit être fréquente. </a:t>
            </a:r>
          </a:p>
          <a:p>
            <a:pPr marL="0" indent="0" algn="just">
              <a:buNone/>
            </a:pPr>
            <a:endParaRPr lang="fr-CA" sz="1400" dirty="0"/>
          </a:p>
          <a:p>
            <a:pPr marL="0" indent="0" algn="just">
              <a:buNone/>
            </a:pPr>
            <a:r>
              <a:rPr lang="fr-CA" dirty="0" smtClean="0"/>
              <a:t>Elle permettra de reconnaître </a:t>
            </a:r>
            <a:r>
              <a:rPr lang="fr-CA" dirty="0"/>
              <a:t>les habiletés, les capacités et les compétences de </a:t>
            </a:r>
            <a:r>
              <a:rPr lang="fr-CA" dirty="0" smtClean="0"/>
              <a:t>l’élève. Ce dernier pourra ainsi s’ajuster et parfaire ses compétences.</a:t>
            </a:r>
            <a:endParaRPr lang="fr-CA" sz="2000" dirty="0"/>
          </a:p>
        </p:txBody>
      </p:sp>
      <p:pic>
        <p:nvPicPr>
          <p:cNvPr id="4" name="Image 3" descr="tango view refresh by warszawianka - &quot;Refresh&quot; icon from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004" y="764704"/>
            <a:ext cx="1296144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15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Plan de questionnement </a:t>
            </a:r>
            <a:br>
              <a:rPr lang="fr-CA" dirty="0" smtClean="0"/>
            </a:br>
            <a:r>
              <a:rPr lang="fr-CA" dirty="0" smtClean="0"/>
              <a:t>de l’</a:t>
            </a:r>
            <a:r>
              <a:rPr lang="fr-CA" u="sng" dirty="0" smtClean="0"/>
              <a:t>élève</a:t>
            </a:r>
            <a:r>
              <a:rPr lang="fr-CA" dirty="0" smtClean="0"/>
              <a:t> </a:t>
            </a:r>
            <a:r>
              <a:rPr lang="fr-CA" sz="2000" dirty="0" smtClean="0"/>
              <a:t>(Steve Bissonnette)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63040" y="2119257"/>
            <a:ext cx="6421328" cy="360381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CA" b="1" dirty="0" smtClean="0"/>
              <a:t>                          Je m’arrête et je réfléchis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dirty="0" smtClean="0"/>
              <a:t>Qu’est-ce qu’on me demande de faire et qu’est-ce que j’en connais?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dirty="0" smtClean="0"/>
              <a:t>De quoi ai-je besoin et qu’est-ce qui m’aide?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dirty="0" smtClean="0"/>
              <a:t>Comment je procède, par quel bout je commence?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dirty="0" smtClean="0"/>
              <a:t>Est-ce que je suis certain de mon coup, y </a:t>
            </a:r>
            <a:r>
              <a:rPr lang="fr-CA" dirty="0" err="1" smtClean="0"/>
              <a:t>a-t-il</a:t>
            </a:r>
            <a:r>
              <a:rPr lang="fr-CA" dirty="0" smtClean="0"/>
              <a:t> d’autres solutions possibles?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dirty="0" smtClean="0"/>
              <a:t>Est-ce que je me suis révisé adéquatement?</a:t>
            </a:r>
            <a:endParaRPr lang="fr-CA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1187624" y="2492896"/>
            <a:ext cx="6796200" cy="3168352"/>
          </a:xfrm>
          <a:prstGeom prst="wedgeRoundRectCallout">
            <a:avLst>
              <a:gd name="adj1" fmla="val -38722"/>
              <a:gd name="adj2" fmla="val -75377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051" name="Picture 3" descr="C:\Users\thomase\AppData\Local\Microsoft\Windows\Temporary Internet Files\Content.IE5\MZ2NQYF0\pensando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60" y="1268760"/>
            <a:ext cx="630957" cy="84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50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5245" cy="1202485"/>
          </a:xfrm>
        </p:spPr>
        <p:txBody>
          <a:bodyPr/>
          <a:lstStyle/>
          <a:p>
            <a:r>
              <a:rPr lang="fr-CA" dirty="0" smtClean="0"/>
              <a:t>C. Objectivation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1727757"/>
            <a:ext cx="7128792" cy="3933491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fr-CA" sz="8000" dirty="0" smtClean="0"/>
              <a:t>L’objectivation consiste à sélectionner, à synthétiser et à mémoriser (mémoire de travail et mémoire corporelle) les éléments essentiels à retenir: notions (par exemple le transfert de poids), connaissances (mouvements </a:t>
            </a:r>
            <a:r>
              <a:rPr lang="fr-CA" sz="8000" dirty="0"/>
              <a:t>et </a:t>
            </a:r>
            <a:r>
              <a:rPr lang="fr-CA" sz="8000" dirty="0" smtClean="0"/>
              <a:t>déplacements), </a:t>
            </a:r>
            <a:r>
              <a:rPr lang="fr-CA" sz="8000" dirty="0"/>
              <a:t>stratégies</a:t>
            </a:r>
            <a:r>
              <a:rPr lang="fr-CA" sz="8000" dirty="0" smtClean="0"/>
              <a:t>. Faire nommer ces éléments à retenir et les organiser en tableaux, ou schémas, etc. pour favoriser le transfert des apprentissages.</a:t>
            </a:r>
          </a:p>
          <a:p>
            <a:pPr marL="0" indent="0" algn="just">
              <a:buNone/>
            </a:pPr>
            <a:endParaRPr lang="fr-CA" sz="8000" dirty="0"/>
          </a:p>
          <a:p>
            <a:pPr marL="0" indent="0" algn="just">
              <a:buNone/>
            </a:pPr>
            <a:r>
              <a:rPr lang="fr-CA" sz="8000" dirty="0" smtClean="0"/>
              <a:t>Dans votre réalité de spécialistes, une période semaine, il est primordial de réaliser cette étape  qu’est l’objectivation à la fin de chaque cours  afin de favoriser l’intégration des nouveaux acquis, et ce, particulièrement en milieu pluriethnique et plurilingue. </a:t>
            </a:r>
          </a:p>
          <a:p>
            <a:pPr>
              <a:buFont typeface="Arial" panose="020B0604020202020204" pitchFamily="34" charset="0"/>
              <a:buChar char="•"/>
            </a:pPr>
            <a:endParaRPr lang="fr-CA" sz="6400" dirty="0"/>
          </a:p>
          <a:p>
            <a:pPr marL="0" indent="0">
              <a:buNone/>
            </a:pPr>
            <a:r>
              <a:rPr lang="fr-CA" sz="8000" i="1" dirty="0"/>
              <a:t>Il n’y a pas de transfert possible si les connaissances n’ont pas été d’abord acquises, c’est-à-dire comprises. Il n’y a pas non plus de transfert possible si les connaissances n’ont pas été retenues.   </a:t>
            </a:r>
          </a:p>
          <a:p>
            <a:pPr marL="0" indent="0">
              <a:buNone/>
            </a:pPr>
            <a:r>
              <a:rPr lang="fr-CA" sz="3400" i="1" dirty="0" smtClean="0"/>
              <a:t>   </a:t>
            </a:r>
          </a:p>
          <a:p>
            <a:pPr marL="0" indent="0" algn="just">
              <a:buNone/>
            </a:pPr>
            <a:r>
              <a:rPr lang="fr-CA" sz="4400" i="1" dirty="0" smtClean="0"/>
              <a:t>Source: </a:t>
            </a:r>
            <a:r>
              <a:rPr lang="fr-CA" sz="4400" i="1" dirty="0" smtClean="0">
                <a:hlinkClick r:id="rId2"/>
              </a:rPr>
              <a:t>www.scienceshumaines.com/qu-est-ce-qu-un-bon-prof_fr_14908.html</a:t>
            </a:r>
            <a:endParaRPr lang="fr-CA" sz="4400" i="1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4" y="5445224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35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Intention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1916832"/>
            <a:ext cx="7416824" cy="380623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CA" dirty="0" smtClean="0">
                <a:latin typeface="Calibri" panose="020F0502020204030204" pitchFamily="34" charset="0"/>
              </a:rPr>
              <a:t>Expliquer en quoi l’enseignement explicite  est une stratégie d’enseignement efficace.  </a:t>
            </a:r>
          </a:p>
          <a:p>
            <a:pPr marL="0" indent="0">
              <a:buNone/>
            </a:pPr>
            <a:endParaRPr lang="fr-CA" dirty="0" smtClean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CA" dirty="0" smtClean="0">
                <a:latin typeface="Calibri" panose="020F0502020204030204" pitchFamily="34" charset="0"/>
              </a:rPr>
              <a:t> Démontrer que l’enseignement explicite a sa place dans la classe d’art.</a:t>
            </a:r>
          </a:p>
          <a:p>
            <a:endParaRPr lang="fr-CA" dirty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CA" dirty="0" smtClean="0">
                <a:latin typeface="Calibri" panose="020F0502020204030204" pitchFamily="34" charset="0"/>
              </a:rPr>
              <a:t>Expérimenter par discipline une des étapes de l’enseignement explicite pour se familiariser avec cette stratégie.</a:t>
            </a:r>
          </a:p>
          <a:p>
            <a:pPr>
              <a:buFont typeface="Arial" panose="020B0604020202020204" pitchFamily="34" charset="0"/>
              <a:buChar char="•"/>
            </a:pPr>
            <a:endParaRPr lang="fr-CA" dirty="0" smtClean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CA" dirty="0" smtClean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CA" dirty="0" smtClean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CA" dirty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CA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14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Synthèse des éléments clés de l’enseignement explicite pour l’enseignant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2489484"/>
            <a:ext cx="6925384" cy="360381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3200" dirty="0" smtClean="0"/>
              <a:t>Planification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3200" b="1" dirty="0" smtClean="0">
                <a:solidFill>
                  <a:srgbClr val="00B0F0"/>
                </a:solidFill>
              </a:rPr>
              <a:t>Rétroaction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3200" b="1" dirty="0" smtClean="0">
                <a:solidFill>
                  <a:srgbClr val="92D050"/>
                </a:solidFill>
              </a:rPr>
              <a:t>Questionnement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3200" dirty="0" smtClean="0"/>
              <a:t>Transfert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3200" dirty="0" smtClean="0"/>
              <a:t>Compétence/Réussite/Apprentissages de l’élève</a:t>
            </a:r>
          </a:p>
          <a:p>
            <a:endParaRPr lang="fr-CA" dirty="0"/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1259632" y="2564904"/>
            <a:ext cx="0" cy="288032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thomase\AppData\Local\Microsoft\Windows\Temporary Internet Files\Content.IE5\W7MTRLYS\synchronize-150123_64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135" y="3284984"/>
            <a:ext cx="1177662" cy="11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33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5023" y="692697"/>
            <a:ext cx="6965245" cy="864096"/>
          </a:xfrm>
        </p:spPr>
        <p:txBody>
          <a:bodyPr/>
          <a:lstStyle/>
          <a:p>
            <a:r>
              <a:rPr lang="fr-CA" dirty="0" smtClean="0"/>
              <a:t>Sources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59632" y="1628800"/>
            <a:ext cx="6912768" cy="439248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r-CA" sz="6400" dirty="0"/>
              <a:t>BISSONETTE, Steve, RICHARD, Mario, </a:t>
            </a:r>
            <a:r>
              <a:rPr lang="fr-CA" sz="6400" i="1" dirty="0"/>
              <a:t>Le plan de questionnement</a:t>
            </a:r>
            <a:r>
              <a:rPr lang="fr-CA" sz="6400" dirty="0"/>
              <a:t>, </a:t>
            </a:r>
            <a:r>
              <a:rPr lang="fr-CA" sz="6400" i="1" dirty="0"/>
              <a:t>Comment construire des compétences en classe</a:t>
            </a:r>
            <a:r>
              <a:rPr lang="fr-CA" sz="6400" dirty="0"/>
              <a:t>, 2000, </a:t>
            </a:r>
            <a:r>
              <a:rPr lang="fr-CA" sz="6400" dirty="0" err="1"/>
              <a:t>Chenelière</a:t>
            </a:r>
            <a:r>
              <a:rPr lang="fr-CA" sz="6400" dirty="0"/>
              <a:t>/</a:t>
            </a:r>
            <a:r>
              <a:rPr lang="fr-CA" sz="6400" dirty="0" err="1"/>
              <a:t>McGraw</a:t>
            </a:r>
            <a:r>
              <a:rPr lang="fr-CA" sz="6400" dirty="0"/>
              <a:t>-Hill, pp49-51, texte issu du cours EDU 6510 L’enseignement efficace : fondements et pratiques, </a:t>
            </a:r>
            <a:r>
              <a:rPr lang="fr-CA" sz="6400" dirty="0" err="1"/>
              <a:t>Téluq</a:t>
            </a:r>
            <a:r>
              <a:rPr lang="fr-CA" sz="6400" dirty="0"/>
              <a:t> 2011.</a:t>
            </a:r>
          </a:p>
          <a:p>
            <a:pPr marL="0" indent="0">
              <a:buNone/>
            </a:pPr>
            <a:r>
              <a:rPr lang="fr-CA" sz="6400" dirty="0"/>
              <a:t> </a:t>
            </a:r>
          </a:p>
          <a:p>
            <a:pPr marL="0" indent="0">
              <a:buNone/>
            </a:pPr>
            <a:r>
              <a:rPr lang="fr-CA" sz="6400" dirty="0"/>
              <a:t>BISSONNETTE, Steve, RICHARD, Mario, </a:t>
            </a:r>
            <a:r>
              <a:rPr lang="fr-CA" sz="6400" i="1" dirty="0"/>
              <a:t>Le questionnement pédagogique</a:t>
            </a:r>
            <a:r>
              <a:rPr lang="fr-CA" sz="6400" dirty="0"/>
              <a:t>, Comment construire des compétences en classe, </a:t>
            </a:r>
            <a:r>
              <a:rPr lang="fr-CA" sz="6400" dirty="0" err="1"/>
              <a:t>Chenelière</a:t>
            </a:r>
            <a:r>
              <a:rPr lang="fr-CA" sz="6400" dirty="0"/>
              <a:t>/</a:t>
            </a:r>
            <a:r>
              <a:rPr lang="fr-CA" sz="6400" dirty="0" err="1"/>
              <a:t>McGraw</a:t>
            </a:r>
            <a:r>
              <a:rPr lang="fr-CA" sz="6400" dirty="0"/>
              <a:t>-Hill, 2000, texte issu du cours EDU 6510 L’enseignement efficace : fondements et pratiques, </a:t>
            </a:r>
            <a:r>
              <a:rPr lang="fr-CA" sz="6400" dirty="0" err="1"/>
              <a:t>Téluq</a:t>
            </a:r>
            <a:r>
              <a:rPr lang="fr-CA" sz="6400" dirty="0"/>
              <a:t> 2011.</a:t>
            </a:r>
          </a:p>
          <a:p>
            <a:pPr marL="0" indent="0">
              <a:buNone/>
            </a:pPr>
            <a:r>
              <a:rPr lang="fr-CA" sz="6400" dirty="0"/>
              <a:t> </a:t>
            </a:r>
          </a:p>
          <a:p>
            <a:pPr marL="0" indent="0">
              <a:buNone/>
            </a:pPr>
            <a:r>
              <a:rPr lang="fr-CA" sz="6400" dirty="0" smtClean="0"/>
              <a:t>RICHARD</a:t>
            </a:r>
            <a:r>
              <a:rPr lang="fr-CA" sz="6400" dirty="0"/>
              <a:t>, Mario, BISSONNETTE, Steve, </a:t>
            </a:r>
            <a:r>
              <a:rPr lang="fr-CA" sz="6400" i="1" dirty="0"/>
              <a:t>Objectivation : les connaissances, Comment construire es compétences,</a:t>
            </a:r>
            <a:r>
              <a:rPr lang="fr-CA" sz="6400" dirty="0"/>
              <a:t> Texte inédit, 2003, pp1-6, texte issu du cours EDU 6510 L’enseignement efficace : fondements et pratiques, </a:t>
            </a:r>
            <a:r>
              <a:rPr lang="fr-CA" sz="6400" dirty="0" err="1"/>
              <a:t>Téluq</a:t>
            </a:r>
            <a:r>
              <a:rPr lang="fr-CA" sz="6400" dirty="0"/>
              <a:t> 2011.</a:t>
            </a:r>
          </a:p>
          <a:p>
            <a:pPr marL="0" indent="0">
              <a:buNone/>
            </a:pPr>
            <a:endParaRPr lang="fr-CA" sz="6400" b="1" dirty="0" smtClean="0"/>
          </a:p>
          <a:p>
            <a:pPr marL="0" indent="0">
              <a:buNone/>
            </a:pPr>
            <a:r>
              <a:rPr lang="fr-CA" sz="6400" b="1" dirty="0" smtClean="0"/>
              <a:t>Documents </a:t>
            </a:r>
            <a:r>
              <a:rPr lang="fr-CA" sz="6400" b="1" dirty="0"/>
              <a:t>audiovisuels :</a:t>
            </a:r>
            <a:endParaRPr lang="fr-CA" sz="6400" dirty="0"/>
          </a:p>
          <a:p>
            <a:pPr marL="0" indent="0">
              <a:buNone/>
            </a:pPr>
            <a:r>
              <a:rPr lang="fr-CA" sz="6400" b="1" dirty="0"/>
              <a:t> </a:t>
            </a:r>
            <a:r>
              <a:rPr lang="fr-CA" sz="6400" dirty="0" smtClean="0"/>
              <a:t>BISSONNETTE</a:t>
            </a:r>
            <a:r>
              <a:rPr lang="fr-CA" sz="6400" dirty="0"/>
              <a:t>, Steve, RICHARD, Mario, </a:t>
            </a:r>
            <a:r>
              <a:rPr lang="fr-CA" sz="6400" i="1" dirty="0"/>
              <a:t>Les éléments essentiels</a:t>
            </a:r>
            <a:r>
              <a:rPr lang="fr-CA" sz="6400" dirty="0"/>
              <a:t>, cours de </a:t>
            </a:r>
            <a:r>
              <a:rPr lang="fr-CA" sz="6400" dirty="0" err="1"/>
              <a:t>Teluq</a:t>
            </a:r>
            <a:r>
              <a:rPr lang="fr-CA" sz="6400" dirty="0"/>
              <a:t>, 2011.</a:t>
            </a:r>
          </a:p>
          <a:p>
            <a:pPr marL="0" indent="0">
              <a:buNone/>
            </a:pPr>
            <a:r>
              <a:rPr lang="fr-CA" sz="6400" dirty="0"/>
              <a:t> </a:t>
            </a:r>
            <a:r>
              <a:rPr lang="fr-CA" sz="6400" dirty="0" smtClean="0"/>
              <a:t>BISSONNETTE</a:t>
            </a:r>
            <a:r>
              <a:rPr lang="fr-CA" sz="6400" dirty="0"/>
              <a:t>, Steve, RICHARD, Mario, </a:t>
            </a:r>
            <a:r>
              <a:rPr lang="fr-CA" sz="6400" i="1" dirty="0"/>
              <a:t>Le processus d’objectivation</a:t>
            </a:r>
            <a:r>
              <a:rPr lang="fr-CA" sz="6400" dirty="0"/>
              <a:t>, cours de </a:t>
            </a:r>
            <a:r>
              <a:rPr lang="fr-CA" sz="6400" dirty="0" err="1"/>
              <a:t>Teluq</a:t>
            </a:r>
            <a:r>
              <a:rPr lang="fr-CA" sz="6400" dirty="0"/>
              <a:t>, 2011</a:t>
            </a:r>
            <a:r>
              <a:rPr lang="fr-CA" sz="6400" dirty="0" smtClean="0"/>
              <a:t>.</a:t>
            </a:r>
            <a:endParaRPr lang="fr-CA" sz="6400" dirty="0"/>
          </a:p>
        </p:txBody>
      </p:sp>
    </p:spTree>
    <p:extLst>
      <p:ext uri="{BB962C8B-B14F-4D97-AF65-F5344CB8AC3E}">
        <p14:creationId xmlns:p14="http://schemas.microsoft.com/office/powerpoint/2010/main" val="151762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Contextualisation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1916832"/>
            <a:ext cx="7416824" cy="3806237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CA" b="0" dirty="0" smtClean="0">
                <a:latin typeface="Calibri" panose="020F0502020204030204" pitchFamily="34" charset="0"/>
              </a:rPr>
              <a:t>Recherches scientifiques 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b="0" dirty="0" smtClean="0">
                <a:latin typeface="Calibri" panose="020F0502020204030204" pitchFamily="34" charset="0"/>
              </a:rPr>
              <a:t>Méta analyses/écoles américaines (tradition anglo-saxonne);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dirty="0">
                <a:latin typeface="Calibri" panose="020F0502020204030204" pitchFamily="34" charset="0"/>
              </a:rPr>
              <a:t>S</a:t>
            </a:r>
            <a:r>
              <a:rPr lang="fr-CA" b="0" dirty="0" smtClean="0">
                <a:latin typeface="Calibri" panose="020F0502020204030204" pitchFamily="34" charset="0"/>
              </a:rPr>
              <a:t>tratégie liée à un enseignement efficace;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b="0" dirty="0">
                <a:latin typeface="Calibri" panose="020F0502020204030204" pitchFamily="34" charset="0"/>
              </a:rPr>
              <a:t>S</a:t>
            </a:r>
            <a:r>
              <a:rPr lang="fr-CA" b="0" dirty="0" smtClean="0">
                <a:latin typeface="Calibri" panose="020F0502020204030204" pitchFamily="34" charset="0"/>
              </a:rPr>
              <a:t>tratégie </a:t>
            </a:r>
            <a:r>
              <a:rPr lang="fr-CA" b="0" dirty="0">
                <a:latin typeface="Calibri" panose="020F0502020204030204" pitchFamily="34" charset="0"/>
              </a:rPr>
              <a:t>d’enseignement structurée en étapes </a:t>
            </a:r>
            <a:r>
              <a:rPr lang="fr-CA" b="0" dirty="0" smtClean="0">
                <a:latin typeface="Calibri" panose="020F0502020204030204" pitchFamily="34" charset="0"/>
              </a:rPr>
              <a:t>séquencées;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dirty="0" smtClean="0">
                <a:latin typeface="Calibri" panose="020F0502020204030204" pitchFamily="34" charset="0"/>
              </a:rPr>
              <a:t>Objectif: plus grande réussite des élèves; </a:t>
            </a:r>
            <a:r>
              <a:rPr lang="fr-CA" b="0" dirty="0">
                <a:latin typeface="Calibri" panose="020F0502020204030204" pitchFamily="34" charset="0"/>
              </a:rPr>
              <a:t>  </a:t>
            </a:r>
            <a:endParaRPr lang="fr-CA" b="0" dirty="0" smtClean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CA" dirty="0" smtClean="0">
                <a:latin typeface="Calibri" panose="020F0502020204030204" pitchFamily="34" charset="0"/>
              </a:rPr>
              <a:t>Confirmé auprès des clientèles vulnérables;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b="0" dirty="0" smtClean="0">
                <a:latin typeface="Calibri" panose="020F0502020204030204" pitchFamily="34" charset="0"/>
              </a:rPr>
              <a:t>Plusieurs méthodes, ici: points en commun.</a:t>
            </a:r>
          </a:p>
          <a:p>
            <a:pPr>
              <a:buFont typeface="Arial" panose="020B0604020202020204" pitchFamily="34" charset="0"/>
              <a:buChar char="•"/>
            </a:pPr>
            <a:endParaRPr lang="fr-CA" b="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fr-CA" b="0" dirty="0" smtClean="0">
                <a:latin typeface="Calibri" panose="020F0502020204030204" pitchFamily="34" charset="0"/>
              </a:rPr>
              <a:t>(</a:t>
            </a:r>
            <a:r>
              <a:rPr lang="fr-CA" b="0" dirty="0">
                <a:latin typeface="Calibri" panose="020F0502020204030204" pitchFamily="34" charset="0"/>
              </a:rPr>
              <a:t>Gauthier, Bissonnette et Richard, 2013).</a:t>
            </a:r>
            <a:endParaRPr lang="fr-CA" dirty="0">
              <a:latin typeface="Calibri" panose="020F0502020204030204" pitchFamily="34" charset="0"/>
            </a:endParaRPr>
          </a:p>
        </p:txBody>
      </p:sp>
      <p:pic>
        <p:nvPicPr>
          <p:cNvPr id="2050" name="Picture 2" descr="C:\Users\thomase\AppData\Local\Microsoft\Windows\Temporary Internet Files\Content.IE5\46IGDZU7\rubon39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97152"/>
            <a:ext cx="1573907" cy="116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43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Une définition …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2119257"/>
            <a:ext cx="6912768" cy="3603812"/>
          </a:xfrm>
        </p:spPr>
        <p:txBody>
          <a:bodyPr/>
          <a:lstStyle/>
          <a:p>
            <a:pPr marL="0" indent="0">
              <a:buNone/>
            </a:pPr>
            <a:r>
              <a:rPr lang="fr-CA" sz="2800" dirty="0"/>
              <a:t>« L'enseignement explicite est une méthode </a:t>
            </a:r>
            <a:r>
              <a:rPr lang="fr-CA" sz="2800" u="sng" dirty="0"/>
              <a:t>systématique</a:t>
            </a:r>
            <a:r>
              <a:rPr lang="fr-CA" sz="2800" dirty="0"/>
              <a:t> pour présenter du matériel par </a:t>
            </a:r>
            <a:r>
              <a:rPr lang="fr-CA" sz="2800" u="sng" dirty="0"/>
              <a:t>petites étapes</a:t>
            </a:r>
            <a:r>
              <a:rPr lang="fr-CA" sz="2800" dirty="0"/>
              <a:t>, en faisant des pauses pour </a:t>
            </a:r>
            <a:r>
              <a:rPr lang="fr-CA" sz="2800" u="sng" dirty="0"/>
              <a:t>vérifier si les élèves comprennent bien</a:t>
            </a:r>
            <a:r>
              <a:rPr lang="fr-CA" sz="2800" dirty="0"/>
              <a:t> et en sollicitant une </a:t>
            </a:r>
            <a:r>
              <a:rPr lang="fr-CA" sz="2800" u="sng" dirty="0"/>
              <a:t>participation active </a:t>
            </a:r>
            <a:r>
              <a:rPr lang="fr-CA" sz="2800" dirty="0"/>
              <a:t>et efficace de </a:t>
            </a:r>
            <a:r>
              <a:rPr lang="fr-CA" sz="2800" u="sng" dirty="0"/>
              <a:t>tous</a:t>
            </a:r>
            <a:r>
              <a:rPr lang="fr-CA" sz="2800" dirty="0"/>
              <a:t> les </a:t>
            </a:r>
            <a:r>
              <a:rPr lang="fr-CA" sz="2800" dirty="0" smtClean="0"/>
              <a:t>élèves.</a:t>
            </a:r>
            <a:r>
              <a:rPr lang="fr-CA" sz="2800" dirty="0"/>
              <a:t> » </a:t>
            </a:r>
            <a:endParaRPr lang="fr-CA" sz="2800" dirty="0" smtClean="0"/>
          </a:p>
          <a:p>
            <a:pPr marL="0" indent="0" algn="r">
              <a:buNone/>
            </a:pPr>
            <a:r>
              <a:rPr lang="fr-CA" dirty="0" smtClean="0"/>
              <a:t>Barak </a:t>
            </a:r>
            <a:r>
              <a:rPr lang="fr-CA" dirty="0" err="1" smtClean="0"/>
              <a:t>Rosenshine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5282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7149385" cy="1603306"/>
          </a:xfrm>
        </p:spPr>
        <p:txBody>
          <a:bodyPr>
            <a:normAutofit/>
          </a:bodyPr>
          <a:lstStyle/>
          <a:p>
            <a:r>
              <a:rPr lang="fr-CA" dirty="0" smtClean="0"/>
              <a:t>L’enseignement explicite en classe d’arts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59632" y="2276872"/>
            <a:ext cx="6840760" cy="3888432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CA" sz="2000" dirty="0"/>
              <a:t>C</a:t>
            </a:r>
            <a:r>
              <a:rPr lang="fr-CA" sz="2000" dirty="0" smtClean="0"/>
              <a:t>omble </a:t>
            </a:r>
            <a:r>
              <a:rPr lang="fr-CA" sz="2000" dirty="0"/>
              <a:t>le manque de modèle pour les </a:t>
            </a:r>
            <a:r>
              <a:rPr lang="fr-CA" sz="2000" dirty="0" smtClean="0"/>
              <a:t>élèves</a:t>
            </a:r>
          </a:p>
          <a:p>
            <a:pPr marL="0" indent="0">
              <a:buNone/>
            </a:pPr>
            <a:endParaRPr lang="fr-CA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fr-CA" sz="2000" dirty="0"/>
              <a:t>P</a:t>
            </a:r>
            <a:r>
              <a:rPr lang="fr-CA" sz="2000" dirty="0" smtClean="0"/>
              <a:t>ermet </a:t>
            </a:r>
            <a:r>
              <a:rPr lang="fr-CA" sz="2000" dirty="0"/>
              <a:t>de différencier </a:t>
            </a:r>
            <a:endParaRPr lang="fr-CA" sz="2000" dirty="0" smtClean="0"/>
          </a:p>
          <a:p>
            <a:pPr marL="0" indent="0">
              <a:buNone/>
            </a:pPr>
            <a:endParaRPr lang="fr-CA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fr-CA" sz="2000" dirty="0"/>
              <a:t>P</a:t>
            </a:r>
            <a:r>
              <a:rPr lang="fr-CA" sz="2000" dirty="0" smtClean="0"/>
              <a:t>ermet </a:t>
            </a:r>
            <a:r>
              <a:rPr lang="fr-CA" sz="2000" dirty="0"/>
              <a:t>d’intervenir rapidement </a:t>
            </a:r>
            <a:endParaRPr lang="fr-CA" sz="2000" dirty="0" smtClean="0"/>
          </a:p>
          <a:p>
            <a:pPr marL="0" indent="0">
              <a:buNone/>
            </a:pPr>
            <a:endParaRPr lang="fr-CA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fr-CA" sz="2000" dirty="0"/>
              <a:t>P</a:t>
            </a:r>
            <a:r>
              <a:rPr lang="fr-CA" sz="2000" dirty="0" smtClean="0"/>
              <a:t>ermet la conscientisation </a:t>
            </a:r>
            <a:r>
              <a:rPr lang="fr-CA" sz="2000" dirty="0"/>
              <a:t>du processus de création </a:t>
            </a:r>
            <a:endParaRPr lang="fr-CA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fr-CA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fr-CA" sz="2000" dirty="0" smtClean="0"/>
              <a:t>Se réfère au </a:t>
            </a:r>
            <a:r>
              <a:rPr lang="fr-CA" sz="2000" dirty="0"/>
              <a:t>connu pour aller vers la nouveauté </a:t>
            </a:r>
            <a:r>
              <a:rPr lang="fr-CA" sz="2000" dirty="0" smtClean="0"/>
              <a:t>(</a:t>
            </a:r>
            <a:r>
              <a:rPr lang="fr-CA" sz="2000" dirty="0"/>
              <a:t>connaissances </a:t>
            </a:r>
            <a:r>
              <a:rPr lang="fr-CA" sz="2000" dirty="0" smtClean="0"/>
              <a:t>antérieures)</a:t>
            </a:r>
            <a:endParaRPr lang="fr-CA" sz="2000" dirty="0"/>
          </a:p>
        </p:txBody>
      </p:sp>
    </p:spTree>
    <p:extLst>
      <p:ext uri="{BB962C8B-B14F-4D97-AF65-F5344CB8AC3E}">
        <p14:creationId xmlns:p14="http://schemas.microsoft.com/office/powerpoint/2010/main" val="425401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L’enseignement explicite…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63040" y="2119257"/>
            <a:ext cx="6349320" cy="34699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A" dirty="0" smtClean="0"/>
              <a:t>Est une des stratégies à utiliser parmi d’autres.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dirty="0" smtClean="0"/>
              <a:t>Elle est une stratégie efficace lorsqu’on enseigne une technique en arts; </a:t>
            </a:r>
          </a:p>
          <a:p>
            <a:pPr marL="0" indent="0">
              <a:buNone/>
            </a:pPr>
            <a:endParaRPr lang="fr-CA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r-CA" dirty="0"/>
              <a:t>T</a:t>
            </a:r>
            <a:r>
              <a:rPr lang="fr-CA" dirty="0" smtClean="0"/>
              <a:t>outefois elle n’est pas appropriée lors de l’expérimentation du processus de création, d’exploration ou de découverte par l’élève.</a:t>
            </a:r>
          </a:p>
        </p:txBody>
      </p:sp>
    </p:spTree>
    <p:extLst>
      <p:ext uri="{BB962C8B-B14F-4D97-AF65-F5344CB8AC3E}">
        <p14:creationId xmlns:p14="http://schemas.microsoft.com/office/powerpoint/2010/main" val="350773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L’enseignement explicite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75656" y="1988840"/>
            <a:ext cx="6696744" cy="360381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fr-CA" dirty="0"/>
          </a:p>
          <a:p>
            <a:pPr>
              <a:buFont typeface="Arial" panose="020B0604020202020204" pitchFamily="34" charset="0"/>
              <a:buChar char="•"/>
            </a:pPr>
            <a:r>
              <a:rPr lang="fr-CA" sz="2800" dirty="0" smtClean="0"/>
              <a:t>Ne doit </a:t>
            </a:r>
            <a:r>
              <a:rPr lang="fr-CA" sz="2800" dirty="0"/>
              <a:t>pas être pratiquée </a:t>
            </a:r>
            <a:r>
              <a:rPr lang="fr-CA" sz="2800" dirty="0" smtClean="0"/>
              <a:t>«mur </a:t>
            </a:r>
            <a:r>
              <a:rPr lang="fr-CA" sz="2800" dirty="0"/>
              <a:t>à mur»;</a:t>
            </a:r>
          </a:p>
          <a:p>
            <a:pPr>
              <a:buFont typeface="Arial" panose="020B0604020202020204" pitchFamily="34" charset="0"/>
              <a:buChar char="•"/>
            </a:pPr>
            <a:endParaRPr lang="fr-CA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r-CA" sz="2800" dirty="0" smtClean="0"/>
              <a:t>Ne s’improvise pas ;</a:t>
            </a:r>
            <a:endParaRPr lang="fr-CA" sz="2800" dirty="0"/>
          </a:p>
          <a:p>
            <a:pPr>
              <a:buFont typeface="Arial" panose="020B0604020202020204" pitchFamily="34" charset="0"/>
              <a:buChar char="•"/>
            </a:pPr>
            <a:endParaRPr lang="fr-CA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fr-CA" sz="2800" dirty="0"/>
              <a:t>Est systématique, efficace et planifiée.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3449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07056" y="2204864"/>
            <a:ext cx="6421328" cy="3603812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fr-CA" sz="3200" dirty="0" smtClean="0"/>
              <a:t>Mise en situation</a:t>
            </a:r>
          </a:p>
          <a:p>
            <a:pPr marL="514350" indent="-514350">
              <a:buFont typeface="+mj-lt"/>
              <a:buAutoNum type="alphaUcPeriod"/>
            </a:pPr>
            <a:endParaRPr lang="fr-CA" sz="3200" dirty="0"/>
          </a:p>
          <a:p>
            <a:pPr marL="514350" indent="-514350">
              <a:buFont typeface="+mj-lt"/>
              <a:buAutoNum type="alphaUcPeriod"/>
            </a:pPr>
            <a:r>
              <a:rPr lang="fr-CA" sz="3200" dirty="0" smtClean="0"/>
              <a:t>Expérience d’apprentissage</a:t>
            </a:r>
          </a:p>
          <a:p>
            <a:pPr marL="514350" indent="-514350">
              <a:buFont typeface="+mj-lt"/>
              <a:buAutoNum type="alphaUcPeriod"/>
            </a:pPr>
            <a:endParaRPr lang="fr-CA" sz="3200" dirty="0" smtClean="0"/>
          </a:p>
          <a:p>
            <a:pPr marL="514350" indent="-514350">
              <a:buFont typeface="+mj-lt"/>
              <a:buAutoNum type="alphaUcPeriod"/>
            </a:pPr>
            <a:r>
              <a:rPr lang="fr-CA" sz="3200" dirty="0" smtClean="0"/>
              <a:t>Objectivation</a:t>
            </a:r>
          </a:p>
          <a:p>
            <a:endParaRPr lang="fr-CA" dirty="0" smtClean="0"/>
          </a:p>
          <a:p>
            <a:pPr marL="0" indent="0">
              <a:buNone/>
            </a:pPr>
            <a:r>
              <a:rPr lang="fr-CA" sz="1100" dirty="0"/>
              <a:t>Sources : Gauthier, C., Bissonnette, S., Richard M</a:t>
            </a:r>
            <a:r>
              <a:rPr lang="fr-CA" sz="1100" i="1" dirty="0"/>
              <a:t>., L’enseignement explicite</a:t>
            </a:r>
            <a:r>
              <a:rPr lang="fr-CA" sz="1100" dirty="0"/>
              <a:t>, tiré de Enseigner, sous la direction de </a:t>
            </a:r>
            <a:r>
              <a:rPr lang="fr-CA" sz="1100" dirty="0" err="1"/>
              <a:t>Dupriez</a:t>
            </a:r>
            <a:r>
              <a:rPr lang="fr-CA" sz="1100" dirty="0"/>
              <a:t> V. et Chapelle, G., 2007, PUF, coll. Apprendre., pp 107-116.</a:t>
            </a:r>
          </a:p>
          <a:p>
            <a:endParaRPr lang="fr-CA" sz="3600" u="sng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075240" cy="1371600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>Les étapes de </a:t>
            </a:r>
            <a:br>
              <a:rPr lang="fr-CA" dirty="0" smtClean="0"/>
            </a:br>
            <a:r>
              <a:rPr lang="fr-CA" dirty="0" smtClean="0"/>
              <a:t>l’enseignement explicite</a:t>
            </a:r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 rot="1220763">
            <a:off x="6864707" y="2208451"/>
            <a:ext cx="1446574" cy="1021556"/>
          </a:xfrm>
          <a:prstGeom prst="wedgeRoundRectCallout">
            <a:avLst>
              <a:gd name="adj1" fmla="val -31392"/>
              <a:gd name="adj2" fmla="val 126163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A" dirty="0" smtClean="0"/>
              <a:t>Voyons voir chacune de ces étapes!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2808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789345" cy="811218"/>
          </a:xfrm>
        </p:spPr>
        <p:txBody>
          <a:bodyPr/>
          <a:lstStyle/>
          <a:p>
            <a:r>
              <a:rPr lang="fr-CA" dirty="0" smtClean="0"/>
              <a:t>         A. Mise </a:t>
            </a:r>
            <a:r>
              <a:rPr lang="fr-CA" dirty="0"/>
              <a:t>en </a:t>
            </a:r>
            <a:r>
              <a:rPr lang="fr-CA" dirty="0" smtClean="0"/>
              <a:t>situation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684653"/>
            <a:ext cx="7122773" cy="30404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A" b="1" dirty="0" smtClean="0"/>
              <a:t>L’enseignant présente </a:t>
            </a:r>
            <a:r>
              <a:rPr lang="fr-CA" b="1" dirty="0"/>
              <a:t>l’objectif </a:t>
            </a:r>
            <a:r>
              <a:rPr lang="fr-CA" b="1" dirty="0" smtClean="0"/>
              <a:t>d’apprentissage et nomme les acquis escomptés chez l’élève. </a:t>
            </a:r>
          </a:p>
          <a:p>
            <a:pPr marL="0" indent="0">
              <a:buNone/>
            </a:pPr>
            <a:endParaRPr lang="fr-CA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r-CA" sz="2000" dirty="0" smtClean="0"/>
              <a:t>Nomme les connaissances et ou techniques que les élèves doivent apprendre pendant ce cours en utilisant le vocabulaire disciplinaire et divers supports visuels (affiches, vidéos, etc.)</a:t>
            </a:r>
          </a:p>
          <a:p>
            <a:pPr>
              <a:buFont typeface="Arial" panose="020B0604020202020204" pitchFamily="34" charset="0"/>
              <a:buChar char="•"/>
            </a:pPr>
            <a:endParaRPr lang="fr-CA" sz="2000" i="1" dirty="0"/>
          </a:p>
          <a:p>
            <a:pPr marL="0" indent="0">
              <a:buNone/>
            </a:pPr>
            <a:r>
              <a:rPr lang="fr-CA" sz="2000" i="1" dirty="0" smtClean="0"/>
              <a:t>Par exemple:</a:t>
            </a:r>
          </a:p>
          <a:p>
            <a:pPr marL="0" indent="0">
              <a:buNone/>
            </a:pPr>
            <a:r>
              <a:rPr lang="fr-CA" sz="2000" i="1" dirty="0" smtClean="0"/>
              <a:t> - </a:t>
            </a:r>
            <a:r>
              <a:rPr lang="fr-CA" sz="2000" b="1" i="1" dirty="0"/>
              <a:t>en danse 3</a:t>
            </a:r>
            <a:r>
              <a:rPr lang="fr-CA" sz="2000" b="1" i="1" baseline="30000" dirty="0"/>
              <a:t>e</a:t>
            </a:r>
            <a:r>
              <a:rPr lang="fr-CA" sz="2000" b="1" i="1" dirty="0"/>
              <a:t> cycle, </a:t>
            </a:r>
            <a:r>
              <a:rPr lang="fr-CA" sz="2000" i="1" dirty="0" smtClean="0"/>
              <a:t>l’enseignant nomme la notion du transfert de poids. </a:t>
            </a:r>
          </a:p>
          <a:p>
            <a:pPr marL="0" indent="0">
              <a:buNone/>
            </a:pPr>
            <a:endParaRPr lang="fr-CA" sz="2000" b="1" i="1" dirty="0"/>
          </a:p>
          <a:p>
            <a:pPr marL="0" indent="0">
              <a:buNone/>
            </a:pPr>
            <a:r>
              <a:rPr lang="fr-CA" sz="2000" b="1" i="1" dirty="0" smtClean="0"/>
              <a:t> </a:t>
            </a:r>
            <a:endParaRPr lang="fr-CA" sz="2000" i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1008112" cy="991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thomase\AppData\Local\Microsoft\Windows\Temporary Internet Files\Content.IE5\MZ2NQYF0\1381070386[1]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754" y="5429984"/>
            <a:ext cx="517521" cy="47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707904" y="5531445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 smtClean="0"/>
              <a:t>Vous pouvez consulter huit vidéos en cliquant à la page 9 de ce </a:t>
            </a:r>
            <a:r>
              <a:rPr lang="fr-CA" sz="1200" dirty="0" err="1" smtClean="0"/>
              <a:t>prezi</a:t>
            </a:r>
            <a:r>
              <a:rPr lang="fr-CA" sz="1200" dirty="0" smtClean="0"/>
              <a:t> !</a:t>
            </a:r>
            <a:endParaRPr lang="fr-CA" sz="1200" dirty="0"/>
          </a:p>
        </p:txBody>
      </p:sp>
    </p:spTree>
    <p:extLst>
      <p:ext uri="{BB962C8B-B14F-4D97-AF65-F5344CB8AC3E}">
        <p14:creationId xmlns:p14="http://schemas.microsoft.com/office/powerpoint/2010/main" val="196981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naise">
  <a:themeElements>
    <a:clrScheme name="Personnalisé 14">
      <a:dk1>
        <a:sysClr val="windowText" lastClr="000000"/>
      </a:dk1>
      <a:lt1>
        <a:sysClr val="window" lastClr="FFFFFF"/>
      </a:lt1>
      <a:dk2>
        <a:srgbClr val="3E3D2D"/>
      </a:dk2>
      <a:lt2>
        <a:srgbClr val="33CC33"/>
      </a:lt2>
      <a:accent1>
        <a:srgbClr val="FF00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ersonnalisé 3">
      <a:majorFont>
        <a:latin typeface="Berlin Sans FB Demi"/>
        <a:ea typeface=""/>
        <a:cs typeface=""/>
      </a:majorFont>
      <a:minorFont>
        <a:latin typeface="Calibri"/>
        <a:ea typeface=""/>
        <a:cs typeface=""/>
      </a:minorFont>
    </a:fontScheme>
    <a:fmtScheme name="Punai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2767</TotalTime>
  <Words>1190</Words>
  <Application>Microsoft Office PowerPoint</Application>
  <PresentationFormat>Affichage à l'écran (4:3)</PresentationFormat>
  <Paragraphs>163</Paragraphs>
  <Slides>21</Slides>
  <Notes>14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Punaise</vt:lpstr>
      <vt:lpstr>L’enseignement explicite en danse</vt:lpstr>
      <vt:lpstr>Intention</vt:lpstr>
      <vt:lpstr>Contextualisation</vt:lpstr>
      <vt:lpstr>Une définition …</vt:lpstr>
      <vt:lpstr>L’enseignement explicite en classe d’arts</vt:lpstr>
      <vt:lpstr>L’enseignement explicite…</vt:lpstr>
      <vt:lpstr>L’enseignement explicite</vt:lpstr>
      <vt:lpstr>Les étapes de  l’enseignement explicite</vt:lpstr>
      <vt:lpstr>         A. Mise en situation</vt:lpstr>
      <vt:lpstr>Suite… Mise en situation</vt:lpstr>
      <vt:lpstr>B. Expérience d’apprentissage</vt:lpstr>
      <vt:lpstr>B. Expérience d’apprentissage</vt:lpstr>
      <vt:lpstr> </vt:lpstr>
      <vt:lpstr>Suite B. Expérience d’apprentissage</vt:lpstr>
      <vt:lpstr>Suite Étape 2 - Pratique guidée </vt:lpstr>
      <vt:lpstr>Suite B. Expérience d’apprentissage</vt:lpstr>
      <vt:lpstr>Rétroaction et Questionnement de l’enseignant </vt:lpstr>
      <vt:lpstr>Plan de questionnement  de l’élève (Steve Bissonnette)</vt:lpstr>
      <vt:lpstr>C. Objectivation</vt:lpstr>
      <vt:lpstr>Synthèse des éléments clés de l’enseignement explicite pour l’enseignant</vt:lpstr>
      <vt:lpstr>Sources</vt:lpstr>
    </vt:vector>
  </TitlesOfParts>
  <Company>CSL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L’enseignement explicite</dc:title>
  <dc:creator>Thomas, Eve</dc:creator>
  <cp:lastModifiedBy>Thomas, Eve</cp:lastModifiedBy>
  <cp:revision>194</cp:revision>
  <dcterms:created xsi:type="dcterms:W3CDTF">2015-11-19T15:50:39Z</dcterms:created>
  <dcterms:modified xsi:type="dcterms:W3CDTF">2018-01-10T19:59:00Z</dcterms:modified>
</cp:coreProperties>
</file>