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70" d="100"/>
          <a:sy n="70" d="100"/>
        </p:scale>
        <p:origin x="139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718D94-3D73-4397-B488-3E59D13AF2FF}" type="datetimeFigureOut">
              <a:rPr lang="fr-CA" smtClean="0"/>
              <a:t>2017-01-09</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B24929-AF6B-42E7-BD17-9CDB7092EE63}" type="slidenum">
              <a:rPr lang="fr-CA" smtClean="0"/>
              <a:t>‹N°›</a:t>
            </a:fld>
            <a:endParaRPr lang="fr-CA"/>
          </a:p>
        </p:txBody>
      </p:sp>
    </p:spTree>
    <p:extLst>
      <p:ext uri="{BB962C8B-B14F-4D97-AF65-F5344CB8AC3E}">
        <p14:creationId xmlns:p14="http://schemas.microsoft.com/office/powerpoint/2010/main" val="4098961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476351FA-7F26-4973-8E12-850A524EF6E2}" type="datetimeFigureOut">
              <a:rPr lang="fr-CA" smtClean="0"/>
              <a:t>2017-01-09</a:t>
            </a:fld>
            <a:endParaRPr lang="fr-CA"/>
          </a:p>
        </p:txBody>
      </p:sp>
      <p:sp>
        <p:nvSpPr>
          <p:cNvPr id="17" name="Espace réservé du pied de page 16"/>
          <p:cNvSpPr>
            <a:spLocks noGrp="1"/>
          </p:cNvSpPr>
          <p:nvPr>
            <p:ph type="ftr" sz="quarter" idx="11"/>
          </p:nvPr>
        </p:nvSpPr>
        <p:spPr/>
        <p:txBody>
          <a:bodyPr/>
          <a:lstStyle>
            <a:extLst/>
          </a:lstStyle>
          <a:p>
            <a:endParaRPr lang="fr-CA"/>
          </a:p>
        </p:txBody>
      </p:sp>
      <p:sp>
        <p:nvSpPr>
          <p:cNvPr id="29" name="Espace réservé du numéro de diapositive 28"/>
          <p:cNvSpPr>
            <a:spLocks noGrp="1"/>
          </p:cNvSpPr>
          <p:nvPr>
            <p:ph type="sldNum" sz="quarter" idx="12"/>
          </p:nvPr>
        </p:nvSpPr>
        <p:spPr/>
        <p:txBody>
          <a:bodyPr/>
          <a:lstStyle>
            <a:extLst/>
          </a:lstStyle>
          <a:p>
            <a:fld id="{E004C3EF-839D-4671-A8DE-DAC186169B59}" type="slidenum">
              <a:rPr lang="fr-CA" smtClean="0"/>
              <a:t>‹N°›</a:t>
            </a:fld>
            <a:endParaRPr lang="fr-CA"/>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Modifiez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76351FA-7F26-4973-8E12-850A524EF6E2}" type="datetimeFigureOut">
              <a:rPr lang="fr-CA" smtClean="0"/>
              <a:t>2017-01-09</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E004C3EF-839D-4671-A8DE-DAC186169B59}"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76351FA-7F26-4973-8E12-850A524EF6E2}" type="datetimeFigureOut">
              <a:rPr lang="fr-CA" smtClean="0"/>
              <a:t>2017-01-09</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E004C3EF-839D-4671-A8DE-DAC186169B59}"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76351FA-7F26-4973-8E12-850A524EF6E2}" type="datetimeFigureOut">
              <a:rPr lang="fr-CA" smtClean="0"/>
              <a:t>2017-01-09</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E004C3EF-839D-4671-A8DE-DAC186169B59}"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476351FA-7F26-4973-8E12-850A524EF6E2}" type="datetimeFigureOut">
              <a:rPr lang="fr-CA" smtClean="0"/>
              <a:t>2017-01-09</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E004C3EF-839D-4671-A8DE-DAC186169B59}" type="slidenum">
              <a:rPr lang="fr-CA" smtClean="0"/>
              <a:t>‹N°›</a:t>
            </a:fld>
            <a:endParaRPr lang="fr-CA"/>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Modifiez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76351FA-7F26-4973-8E12-850A524EF6E2}" type="datetimeFigureOut">
              <a:rPr lang="fr-CA" smtClean="0"/>
              <a:t>2017-01-09</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E004C3EF-839D-4671-A8DE-DAC186169B59}"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76351FA-7F26-4973-8E12-850A524EF6E2}" type="datetimeFigureOut">
              <a:rPr lang="fr-CA" smtClean="0"/>
              <a:t>2017-01-09</a:t>
            </a:fld>
            <a:endParaRPr lang="fr-CA"/>
          </a:p>
        </p:txBody>
      </p:sp>
      <p:sp>
        <p:nvSpPr>
          <p:cNvPr id="8" name="Espace réservé du pied de page 7"/>
          <p:cNvSpPr>
            <a:spLocks noGrp="1"/>
          </p:cNvSpPr>
          <p:nvPr>
            <p:ph type="ftr" sz="quarter" idx="11"/>
          </p:nvPr>
        </p:nvSpPr>
        <p:spPr/>
        <p:txBody>
          <a:bodyPr/>
          <a:lstStyle>
            <a:extLst/>
          </a:lstStyle>
          <a:p>
            <a:endParaRPr lang="fr-CA"/>
          </a:p>
        </p:txBody>
      </p:sp>
      <p:sp>
        <p:nvSpPr>
          <p:cNvPr id="9" name="Espace réservé du numéro de diapositive 8"/>
          <p:cNvSpPr>
            <a:spLocks noGrp="1"/>
          </p:cNvSpPr>
          <p:nvPr>
            <p:ph type="sldNum" sz="quarter" idx="12"/>
          </p:nvPr>
        </p:nvSpPr>
        <p:spPr/>
        <p:txBody>
          <a:bodyPr/>
          <a:lstStyle>
            <a:extLst/>
          </a:lstStyle>
          <a:p>
            <a:fld id="{E004C3EF-839D-4671-A8DE-DAC186169B59}" type="slidenum">
              <a:rPr lang="fr-CA" smtClean="0"/>
              <a:t>‹N°›</a:t>
            </a:fld>
            <a:endParaRPr lang="fr-CA"/>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476351FA-7F26-4973-8E12-850A524EF6E2}" type="datetimeFigureOut">
              <a:rPr lang="fr-CA" smtClean="0"/>
              <a:t>2017-01-09</a:t>
            </a:fld>
            <a:endParaRPr lang="fr-CA"/>
          </a:p>
        </p:txBody>
      </p:sp>
      <p:sp>
        <p:nvSpPr>
          <p:cNvPr id="4" name="Espace réservé du pied de page 3"/>
          <p:cNvSpPr>
            <a:spLocks noGrp="1"/>
          </p:cNvSpPr>
          <p:nvPr>
            <p:ph type="ftr" sz="quarter" idx="11"/>
          </p:nvPr>
        </p:nvSpPr>
        <p:spPr/>
        <p:txBody>
          <a:bodyPr/>
          <a:lstStyle>
            <a:extLst/>
          </a:lstStyle>
          <a:p>
            <a:endParaRPr lang="fr-CA"/>
          </a:p>
        </p:txBody>
      </p:sp>
      <p:sp>
        <p:nvSpPr>
          <p:cNvPr id="5" name="Espace réservé du numéro de diapositive 4"/>
          <p:cNvSpPr>
            <a:spLocks noGrp="1"/>
          </p:cNvSpPr>
          <p:nvPr>
            <p:ph type="sldNum" sz="quarter" idx="12"/>
          </p:nvPr>
        </p:nvSpPr>
        <p:spPr/>
        <p:txBody>
          <a:bodyPr/>
          <a:lstStyle>
            <a:extLst/>
          </a:lstStyle>
          <a:p>
            <a:fld id="{E004C3EF-839D-4671-A8DE-DAC186169B59}"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476351FA-7F26-4973-8E12-850A524EF6E2}" type="datetimeFigureOut">
              <a:rPr lang="fr-CA" smtClean="0"/>
              <a:t>2017-01-09</a:t>
            </a:fld>
            <a:endParaRPr lang="fr-CA"/>
          </a:p>
        </p:txBody>
      </p:sp>
      <p:sp>
        <p:nvSpPr>
          <p:cNvPr id="3" name="Espace réservé du pied de page 2"/>
          <p:cNvSpPr>
            <a:spLocks noGrp="1"/>
          </p:cNvSpPr>
          <p:nvPr>
            <p:ph type="ftr" sz="quarter" idx="11"/>
          </p:nvPr>
        </p:nvSpPr>
        <p:spPr/>
        <p:txBody>
          <a:bodyPr/>
          <a:lstStyle>
            <a:extLst/>
          </a:lstStyle>
          <a:p>
            <a:endParaRPr lang="fr-CA"/>
          </a:p>
        </p:txBody>
      </p:sp>
      <p:sp>
        <p:nvSpPr>
          <p:cNvPr id="4" name="Espace réservé du numéro de diapositive 3"/>
          <p:cNvSpPr>
            <a:spLocks noGrp="1"/>
          </p:cNvSpPr>
          <p:nvPr>
            <p:ph type="sldNum" sz="quarter" idx="12"/>
          </p:nvPr>
        </p:nvSpPr>
        <p:spPr/>
        <p:txBody>
          <a:bodyPr/>
          <a:lstStyle>
            <a:extLst/>
          </a:lstStyle>
          <a:p>
            <a:fld id="{E004C3EF-839D-4671-A8DE-DAC186169B59}"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76351FA-7F26-4973-8E12-850A524EF6E2}" type="datetimeFigureOut">
              <a:rPr lang="fr-CA" smtClean="0"/>
              <a:t>2017-01-09</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E004C3EF-839D-4671-A8DE-DAC186169B59}"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476351FA-7F26-4973-8E12-850A524EF6E2}" type="datetimeFigureOut">
              <a:rPr lang="fr-CA" smtClean="0"/>
              <a:t>2017-01-09</a:t>
            </a:fld>
            <a:endParaRPr lang="fr-CA"/>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CA"/>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E004C3EF-839D-4671-A8DE-DAC186169B59}"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76351FA-7F26-4973-8E12-850A524EF6E2}" type="datetimeFigureOut">
              <a:rPr lang="fr-CA" smtClean="0"/>
              <a:t>2017-01-09</a:t>
            </a:fld>
            <a:endParaRPr lang="fr-CA"/>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CA"/>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004C3EF-839D-4671-A8DE-DAC186169B59}" type="slidenum">
              <a:rPr lang="fr-CA" smtClean="0"/>
              <a:t>‹N°›</a:t>
            </a:fld>
            <a:endParaRPr lang="fr-CA"/>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logues.csaffluents.qc.ca/corbeil-martinebari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larousse.fr/encyclopedie/divers/Gr%C3%A8ce_antique/184298"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Qu’est-ce qu’une citation ?</a:t>
            </a:r>
            <a:endParaRPr lang="fr-CA" dirty="0"/>
          </a:p>
        </p:txBody>
      </p:sp>
      <p:sp>
        <p:nvSpPr>
          <p:cNvPr id="3" name="Sous-titre 2"/>
          <p:cNvSpPr>
            <a:spLocks noGrp="1"/>
          </p:cNvSpPr>
          <p:nvPr>
            <p:ph type="subTitle" idx="1"/>
          </p:nvPr>
        </p:nvSpPr>
        <p:spPr>
          <a:xfrm>
            <a:off x="827584" y="1852084"/>
            <a:ext cx="7772400" cy="1508760"/>
          </a:xfrm>
        </p:spPr>
        <p:txBody>
          <a:bodyPr>
            <a:noAutofit/>
          </a:bodyPr>
          <a:lstStyle/>
          <a:p>
            <a:r>
              <a:rPr lang="fr-CA" sz="3200" dirty="0" smtClean="0"/>
              <a:t>Selon le Larousse, il s’agit d’un «passage d’un texte rapporté exactement et signalé comme tel.»</a:t>
            </a:r>
            <a:endParaRPr lang="fr-CA" sz="3200" dirty="0"/>
          </a:p>
        </p:txBody>
      </p:sp>
      <p:sp>
        <p:nvSpPr>
          <p:cNvPr id="4" name="ZoneTexte 3"/>
          <p:cNvSpPr txBox="1"/>
          <p:nvPr/>
        </p:nvSpPr>
        <p:spPr>
          <a:xfrm>
            <a:off x="1698576" y="2636912"/>
            <a:ext cx="648072" cy="523220"/>
          </a:xfrm>
          <a:prstGeom prst="rect">
            <a:avLst/>
          </a:prstGeom>
          <a:noFill/>
        </p:spPr>
        <p:txBody>
          <a:bodyPr wrap="square" rtlCol="0">
            <a:spAutoFit/>
          </a:bodyPr>
          <a:lstStyle/>
          <a:p>
            <a:r>
              <a:rPr lang="fr-CA" sz="2800" dirty="0" smtClean="0"/>
              <a:t>1</a:t>
            </a:r>
            <a:endParaRPr lang="fr-CA" sz="2800" dirty="0"/>
          </a:p>
        </p:txBody>
      </p:sp>
      <p:sp>
        <p:nvSpPr>
          <p:cNvPr id="6" name="ZoneTexte 5"/>
          <p:cNvSpPr txBox="1"/>
          <p:nvPr/>
        </p:nvSpPr>
        <p:spPr>
          <a:xfrm>
            <a:off x="827584" y="5589240"/>
            <a:ext cx="432048" cy="369332"/>
          </a:xfrm>
          <a:prstGeom prst="rect">
            <a:avLst/>
          </a:prstGeom>
          <a:noFill/>
        </p:spPr>
        <p:txBody>
          <a:bodyPr wrap="square" rtlCol="0">
            <a:spAutoFit/>
          </a:bodyPr>
          <a:lstStyle/>
          <a:p>
            <a:r>
              <a:rPr lang="fr-CA" dirty="0" smtClean="0"/>
              <a:t>1</a:t>
            </a:r>
            <a:endParaRPr lang="fr-CA" dirty="0"/>
          </a:p>
        </p:txBody>
      </p:sp>
      <p:sp>
        <p:nvSpPr>
          <p:cNvPr id="7" name="ZoneTexte 6"/>
          <p:cNvSpPr txBox="1"/>
          <p:nvPr/>
        </p:nvSpPr>
        <p:spPr>
          <a:xfrm>
            <a:off x="1068224" y="5635406"/>
            <a:ext cx="7680239" cy="369332"/>
          </a:xfrm>
          <a:prstGeom prst="rect">
            <a:avLst/>
          </a:prstGeom>
          <a:noFill/>
        </p:spPr>
        <p:txBody>
          <a:bodyPr wrap="square" rtlCol="0">
            <a:spAutoFit/>
          </a:bodyPr>
          <a:lstStyle/>
          <a:p>
            <a:r>
              <a:rPr lang="fr-CA" dirty="0" smtClean="0"/>
              <a:t>Philippe MERLET, Le petit Larousse illustré,  Paris, Larousse,  2005, p. 250</a:t>
            </a:r>
            <a:endParaRPr lang="fr-CA" dirty="0"/>
          </a:p>
        </p:txBody>
      </p:sp>
    </p:spTree>
    <p:extLst>
      <p:ext uri="{BB962C8B-B14F-4D97-AF65-F5344CB8AC3E}">
        <p14:creationId xmlns:p14="http://schemas.microsoft.com/office/powerpoint/2010/main" val="15848757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À toi de jouer !</a:t>
            </a:r>
            <a:endParaRPr lang="fr-CA" dirty="0"/>
          </a:p>
        </p:txBody>
      </p:sp>
      <p:sp>
        <p:nvSpPr>
          <p:cNvPr id="3" name="ZoneTexte 2"/>
          <p:cNvSpPr txBox="1"/>
          <p:nvPr/>
        </p:nvSpPr>
        <p:spPr>
          <a:xfrm>
            <a:off x="1043608" y="1412776"/>
            <a:ext cx="6264696" cy="3693319"/>
          </a:xfrm>
          <a:prstGeom prst="rect">
            <a:avLst/>
          </a:prstGeom>
          <a:noFill/>
        </p:spPr>
        <p:txBody>
          <a:bodyPr wrap="square" rtlCol="0">
            <a:spAutoFit/>
          </a:bodyPr>
          <a:lstStyle/>
          <a:p>
            <a:pPr algn="just"/>
            <a:r>
              <a:rPr lang="fr-CA" dirty="0" smtClean="0"/>
              <a:t>Tu devras maintenant insérer une citation dans un texte existant, en respectant toutes les règles de présentation.  Réfère-toi à ton guide méthodologique, p.  14 à 16. Pour savoir comment faire, regarde dans ton petit guide de capsules méthodologiques  «Comment faire ?» à la p. 6. </a:t>
            </a:r>
          </a:p>
          <a:p>
            <a:pPr algn="just"/>
            <a:endParaRPr lang="fr-CA" dirty="0"/>
          </a:p>
          <a:p>
            <a:pPr algn="just"/>
            <a:endParaRPr lang="fr-CA" dirty="0" smtClean="0"/>
          </a:p>
          <a:p>
            <a:pPr algn="ctr"/>
            <a:r>
              <a:rPr lang="fr-CA" dirty="0" smtClean="0"/>
              <a:t>Les consignes de l’exercice sont sur </a:t>
            </a:r>
            <a:r>
              <a:rPr lang="fr-CA" dirty="0" smtClean="0"/>
              <a:t>mon </a:t>
            </a:r>
            <a:r>
              <a:rPr lang="fr-CA" dirty="0" smtClean="0"/>
              <a:t>blogue, au</a:t>
            </a:r>
          </a:p>
          <a:p>
            <a:pPr algn="ctr"/>
            <a:endParaRPr lang="fr-CA" dirty="0"/>
          </a:p>
          <a:p>
            <a:pPr algn="ctr"/>
            <a:r>
              <a:rPr lang="fr-CA" dirty="0">
                <a:hlinkClick r:id="rId2"/>
              </a:rPr>
              <a:t>http://</a:t>
            </a:r>
            <a:r>
              <a:rPr lang="fr-CA" dirty="0" smtClean="0">
                <a:hlinkClick r:id="rId2"/>
              </a:rPr>
              <a:t>blogues.csaffluents.qc.ca/corbeil-martinebaril</a:t>
            </a:r>
            <a:endParaRPr lang="fr-CA" dirty="0"/>
          </a:p>
          <a:p>
            <a:pPr algn="ctr"/>
            <a:endParaRPr lang="fr-CA" dirty="0" smtClean="0"/>
          </a:p>
          <a:p>
            <a:pPr algn="ctr"/>
            <a:r>
              <a:rPr lang="fr-CA" dirty="0"/>
              <a:t>s</a:t>
            </a:r>
            <a:r>
              <a:rPr lang="fr-CA" dirty="0" smtClean="0"/>
              <a:t>ous l’onglet </a:t>
            </a:r>
            <a:r>
              <a:rPr lang="fr-CA" i="1" dirty="0" smtClean="0"/>
              <a:t>La citation</a:t>
            </a:r>
            <a:r>
              <a:rPr lang="fr-CA" dirty="0" smtClean="0"/>
              <a:t>.</a:t>
            </a:r>
          </a:p>
          <a:p>
            <a:pPr algn="just"/>
            <a:endParaRPr lang="fr-CA" dirty="0"/>
          </a:p>
        </p:txBody>
      </p:sp>
    </p:spTree>
    <p:extLst>
      <p:ext uri="{BB962C8B-B14F-4D97-AF65-F5344CB8AC3E}">
        <p14:creationId xmlns:p14="http://schemas.microsoft.com/office/powerpoint/2010/main" val="2172384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citation textuelle</a:t>
            </a:r>
            <a:endParaRPr lang="fr-CA" dirty="0"/>
          </a:p>
        </p:txBody>
      </p:sp>
      <p:sp>
        <p:nvSpPr>
          <p:cNvPr id="3" name="Espace réservé du contenu 2"/>
          <p:cNvSpPr>
            <a:spLocks noGrp="1"/>
          </p:cNvSpPr>
          <p:nvPr>
            <p:ph idx="1"/>
          </p:nvPr>
        </p:nvSpPr>
        <p:spPr/>
        <p:txBody>
          <a:bodyPr/>
          <a:lstStyle/>
          <a:p>
            <a:r>
              <a:rPr lang="fr-CA" dirty="0" smtClean="0"/>
              <a:t>Elle correspond exactement au texte original. Tu ne peux absolument rien modifier.</a:t>
            </a:r>
          </a:p>
          <a:p>
            <a:r>
              <a:rPr lang="fr-CA" dirty="0" smtClean="0"/>
              <a:t>Elle doit être entre guillemets  «    » .</a:t>
            </a:r>
          </a:p>
          <a:p>
            <a:r>
              <a:rPr lang="fr-CA" dirty="0" smtClean="0"/>
              <a:t>Elle doit être suivie d’un appel de note en bas de page (petit chiffre après le guillemet de fermeture).</a:t>
            </a:r>
          </a:p>
          <a:p>
            <a:r>
              <a:rPr lang="fr-CA" dirty="0" smtClean="0"/>
              <a:t>La référence doit être indiquée au bas de la page.</a:t>
            </a:r>
          </a:p>
          <a:p>
            <a:r>
              <a:rPr lang="fr-CA" dirty="0" smtClean="0"/>
              <a:t>Elle peut être courte, longue ou abrégée.</a:t>
            </a:r>
            <a:endParaRPr lang="fr-CA" dirty="0"/>
          </a:p>
        </p:txBody>
      </p:sp>
    </p:spTree>
    <p:extLst>
      <p:ext uri="{BB962C8B-B14F-4D97-AF65-F5344CB8AC3E}">
        <p14:creationId xmlns:p14="http://schemas.microsoft.com/office/powerpoint/2010/main" val="17085711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citation courte</a:t>
            </a:r>
            <a:endParaRPr lang="fr-CA" dirty="0"/>
          </a:p>
        </p:txBody>
      </p:sp>
      <p:sp>
        <p:nvSpPr>
          <p:cNvPr id="3" name="Espace réservé du contenu 2"/>
          <p:cNvSpPr>
            <a:spLocks noGrp="1"/>
          </p:cNvSpPr>
          <p:nvPr>
            <p:ph idx="1"/>
          </p:nvPr>
        </p:nvSpPr>
        <p:spPr/>
        <p:txBody>
          <a:bodyPr/>
          <a:lstStyle/>
          <a:p>
            <a:r>
              <a:rPr lang="fr-CA" dirty="0" smtClean="0"/>
              <a:t>Elle tient en moins de 5 lignes.</a:t>
            </a:r>
          </a:p>
          <a:p>
            <a:r>
              <a:rPr lang="fr-CA" dirty="0" smtClean="0"/>
              <a:t>Tu ne modifies pas les marges de chaque côté.</a:t>
            </a:r>
          </a:p>
          <a:p>
            <a:r>
              <a:rPr lang="fr-CA" dirty="0" smtClean="0"/>
              <a:t>Voir l’exemple dans le guide méthodologique à la p. 15.</a:t>
            </a:r>
          </a:p>
          <a:p>
            <a:pPr marL="68580" indent="0">
              <a:buNone/>
            </a:pPr>
            <a:endParaRPr lang="fr-CA" dirty="0"/>
          </a:p>
        </p:txBody>
      </p:sp>
    </p:spTree>
    <p:extLst>
      <p:ext uri="{BB962C8B-B14F-4D97-AF65-F5344CB8AC3E}">
        <p14:creationId xmlns:p14="http://schemas.microsoft.com/office/powerpoint/2010/main" val="21005219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citation longue</a:t>
            </a:r>
            <a:endParaRPr lang="fr-CA" dirty="0"/>
          </a:p>
        </p:txBody>
      </p:sp>
      <p:sp>
        <p:nvSpPr>
          <p:cNvPr id="3" name="Espace réservé du contenu 2"/>
          <p:cNvSpPr>
            <a:spLocks noGrp="1"/>
          </p:cNvSpPr>
          <p:nvPr>
            <p:ph idx="1"/>
          </p:nvPr>
        </p:nvSpPr>
        <p:spPr/>
        <p:txBody>
          <a:bodyPr/>
          <a:lstStyle/>
          <a:p>
            <a:r>
              <a:rPr lang="fr-CA" dirty="0" smtClean="0"/>
              <a:t>Elle compte 5 lignes ou plus.</a:t>
            </a:r>
          </a:p>
          <a:p>
            <a:r>
              <a:rPr lang="fr-CA" dirty="0" smtClean="0"/>
              <a:t>Tu modifies les marges pour qu’elle soit un peu en retrait du texte (guide p. 15).</a:t>
            </a:r>
          </a:p>
          <a:p>
            <a:r>
              <a:rPr lang="fr-CA" dirty="0" smtClean="0"/>
              <a:t>Elle est à interligne simple.</a:t>
            </a:r>
          </a:p>
          <a:p>
            <a:r>
              <a:rPr lang="fr-CA" dirty="0" smtClean="0"/>
              <a:t>Elle ne comporte pas de guillemets.</a:t>
            </a:r>
          </a:p>
          <a:p>
            <a:r>
              <a:rPr lang="fr-CA" dirty="0" smtClean="0"/>
              <a:t>La taille des caractères est réduite de 2 pts.</a:t>
            </a:r>
          </a:p>
          <a:p>
            <a:r>
              <a:rPr lang="fr-CA" dirty="0" smtClean="0"/>
              <a:t>Elle est suivie d’un appel de note en bas de page.</a:t>
            </a:r>
            <a:endParaRPr lang="fr-CA" dirty="0"/>
          </a:p>
        </p:txBody>
      </p:sp>
    </p:spTree>
    <p:extLst>
      <p:ext uri="{BB962C8B-B14F-4D97-AF65-F5344CB8AC3E}">
        <p14:creationId xmlns:p14="http://schemas.microsoft.com/office/powerpoint/2010/main" val="41615245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citation abrégée</a:t>
            </a:r>
            <a:endParaRPr lang="fr-CA" dirty="0"/>
          </a:p>
        </p:txBody>
      </p:sp>
      <p:sp>
        <p:nvSpPr>
          <p:cNvPr id="3" name="Espace réservé du contenu 2"/>
          <p:cNvSpPr>
            <a:spLocks noGrp="1"/>
          </p:cNvSpPr>
          <p:nvPr>
            <p:ph idx="1"/>
          </p:nvPr>
        </p:nvSpPr>
        <p:spPr/>
        <p:txBody>
          <a:bodyPr/>
          <a:lstStyle/>
          <a:p>
            <a:r>
              <a:rPr lang="fr-CA" dirty="0" smtClean="0"/>
              <a:t>Il s’agit d’une citation trop longue pour être écrite au complet, donc tu dois enlever des mots.</a:t>
            </a:r>
          </a:p>
          <a:p>
            <a:r>
              <a:rPr lang="fr-CA" dirty="0" smtClean="0"/>
              <a:t>Pour la mise en page, c’est comme la citation courte.</a:t>
            </a:r>
          </a:p>
          <a:p>
            <a:r>
              <a:rPr lang="fr-CA" dirty="0" smtClean="0"/>
              <a:t>Tu remplaces les mots que tu enlèves par […].</a:t>
            </a:r>
          </a:p>
          <a:p>
            <a:r>
              <a:rPr lang="fr-CA" dirty="0" smtClean="0"/>
              <a:t>Voir la p. 15 du guide pour un exemple.</a:t>
            </a:r>
            <a:endParaRPr lang="fr-CA" dirty="0"/>
          </a:p>
        </p:txBody>
      </p:sp>
    </p:spTree>
    <p:extLst>
      <p:ext uri="{BB962C8B-B14F-4D97-AF65-F5344CB8AC3E}">
        <p14:creationId xmlns:p14="http://schemas.microsoft.com/office/powerpoint/2010/main" val="40527460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Que dois-je écrire dans la note en bas de page ?</a:t>
            </a:r>
            <a:endParaRPr lang="fr-CA" dirty="0"/>
          </a:p>
        </p:txBody>
      </p:sp>
      <p:sp>
        <p:nvSpPr>
          <p:cNvPr id="3" name="Espace réservé du contenu 2"/>
          <p:cNvSpPr>
            <a:spLocks noGrp="1"/>
          </p:cNvSpPr>
          <p:nvPr>
            <p:ph idx="1"/>
          </p:nvPr>
        </p:nvSpPr>
        <p:spPr>
          <a:xfrm>
            <a:off x="611560" y="2060848"/>
            <a:ext cx="8280920" cy="4572000"/>
          </a:xfrm>
        </p:spPr>
        <p:txBody>
          <a:bodyPr>
            <a:normAutofit lnSpcReduction="10000"/>
          </a:bodyPr>
          <a:lstStyle/>
          <a:p>
            <a:r>
              <a:rPr lang="fr-CA" dirty="0" smtClean="0"/>
              <a:t>Le prénom de l’auteur en minuscules.</a:t>
            </a:r>
          </a:p>
          <a:p>
            <a:r>
              <a:rPr lang="fr-CA" dirty="0" smtClean="0"/>
              <a:t>Le nom de l’auteur en majuscules, suivi d’une virgule. S’il y a plus d’un auteur, ajoute </a:t>
            </a:r>
            <a:r>
              <a:rPr lang="fr-CA" i="1" dirty="0" smtClean="0"/>
              <a:t>et autres</a:t>
            </a:r>
            <a:r>
              <a:rPr lang="fr-CA" dirty="0" smtClean="0"/>
              <a:t>.</a:t>
            </a:r>
          </a:p>
          <a:p>
            <a:r>
              <a:rPr lang="fr-CA" dirty="0" smtClean="0"/>
              <a:t>Le titre du livre, en italique, suivi d’une virgule.</a:t>
            </a:r>
          </a:p>
          <a:p>
            <a:r>
              <a:rPr lang="fr-CA" dirty="0" smtClean="0"/>
              <a:t>La ville où il a été édité, suivie d’une virgule.</a:t>
            </a:r>
          </a:p>
          <a:p>
            <a:r>
              <a:rPr lang="fr-CA" dirty="0" smtClean="0"/>
              <a:t>La maison d’éditions, suivie d’une virgule.</a:t>
            </a:r>
          </a:p>
          <a:p>
            <a:r>
              <a:rPr lang="fr-CA" dirty="0" smtClean="0"/>
              <a:t>L’année d’édition, suivie d’une virgule.</a:t>
            </a:r>
          </a:p>
          <a:p>
            <a:r>
              <a:rPr lang="fr-CA" dirty="0" smtClean="0"/>
              <a:t>La page où tu as pris ta citation, suivie d’un point.</a:t>
            </a:r>
            <a:endParaRPr lang="fr-CA" dirty="0"/>
          </a:p>
        </p:txBody>
      </p:sp>
    </p:spTree>
    <p:extLst>
      <p:ext uri="{BB962C8B-B14F-4D97-AF65-F5344CB8AC3E}">
        <p14:creationId xmlns:p14="http://schemas.microsoft.com/office/powerpoint/2010/main" val="17949267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Indique si les citations suivantes sont courtes, longues ou abrégées.</a:t>
            </a:r>
            <a:endParaRPr lang="fr-CA" dirty="0"/>
          </a:p>
        </p:txBody>
      </p:sp>
      <p:sp>
        <p:nvSpPr>
          <p:cNvPr id="3" name="ZoneTexte 2"/>
          <p:cNvSpPr txBox="1"/>
          <p:nvPr/>
        </p:nvSpPr>
        <p:spPr>
          <a:xfrm>
            <a:off x="971600" y="2852936"/>
            <a:ext cx="7056784" cy="923330"/>
          </a:xfrm>
          <a:prstGeom prst="rect">
            <a:avLst/>
          </a:prstGeom>
          <a:noFill/>
        </p:spPr>
        <p:txBody>
          <a:bodyPr wrap="square" rtlCol="0">
            <a:spAutoFit/>
          </a:bodyPr>
          <a:lstStyle/>
          <a:p>
            <a:r>
              <a:rPr lang="fr-CA" dirty="0" smtClean="0"/>
              <a:t>Le peuple grec est celui qui a introduit le concept de démocratie : «  La cité fonctionne selon le modèle démocratique. » </a:t>
            </a:r>
            <a:r>
              <a:rPr lang="fr-CA" baseline="30000" dirty="0" smtClean="0"/>
              <a:t>1 </a:t>
            </a:r>
            <a:r>
              <a:rPr lang="fr-CA" dirty="0" smtClean="0"/>
              <a:t>En effet, la cité d’Athènes…</a:t>
            </a:r>
            <a:endParaRPr lang="fr-CA" baseline="30000" dirty="0"/>
          </a:p>
        </p:txBody>
      </p:sp>
      <p:sp>
        <p:nvSpPr>
          <p:cNvPr id="5" name="ZoneTexte 4"/>
          <p:cNvSpPr txBox="1"/>
          <p:nvPr/>
        </p:nvSpPr>
        <p:spPr>
          <a:xfrm>
            <a:off x="791580" y="5837912"/>
            <a:ext cx="7416824" cy="646331"/>
          </a:xfrm>
          <a:prstGeom prst="rect">
            <a:avLst/>
          </a:prstGeom>
          <a:noFill/>
        </p:spPr>
        <p:txBody>
          <a:bodyPr wrap="square" rtlCol="0">
            <a:spAutoFit/>
          </a:bodyPr>
          <a:lstStyle/>
          <a:p>
            <a:pPr marL="342900" indent="-342900">
              <a:buAutoNum type="arabicPlain"/>
            </a:pPr>
            <a:r>
              <a:rPr lang="fr-CA" dirty="0" smtClean="0">
                <a:hlinkClick r:id="rId2"/>
              </a:rPr>
              <a:t>http</a:t>
            </a:r>
            <a:r>
              <a:rPr lang="fr-CA" dirty="0">
                <a:hlinkClick r:id="rId2"/>
              </a:rPr>
              <a:t>://</a:t>
            </a:r>
            <a:r>
              <a:rPr lang="fr-CA" dirty="0" smtClean="0">
                <a:hlinkClick r:id="rId2"/>
              </a:rPr>
              <a:t>www.larousse.fr/encyclopedie/divers/Gr%C3%A8ce_antique/184298</a:t>
            </a:r>
            <a:r>
              <a:rPr lang="fr-CA" dirty="0" smtClean="0"/>
              <a:t>, consulté le 19 novembre 2015</a:t>
            </a:r>
            <a:endParaRPr lang="fr-CA" dirty="0"/>
          </a:p>
        </p:txBody>
      </p:sp>
      <p:cxnSp>
        <p:nvCxnSpPr>
          <p:cNvPr id="6" name="Connecteur droit 5"/>
          <p:cNvCxnSpPr/>
          <p:nvPr/>
        </p:nvCxnSpPr>
        <p:spPr>
          <a:xfrm>
            <a:off x="791580" y="5661248"/>
            <a:ext cx="21962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15824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692696"/>
            <a:ext cx="7200800" cy="1938992"/>
          </a:xfrm>
          <a:prstGeom prst="rect">
            <a:avLst/>
          </a:prstGeom>
          <a:noFill/>
        </p:spPr>
        <p:txBody>
          <a:bodyPr wrap="square" rtlCol="0">
            <a:spAutoFit/>
          </a:bodyPr>
          <a:lstStyle/>
          <a:p>
            <a:pPr algn="just"/>
            <a:r>
              <a:rPr lang="fr-CA" sz="2400" dirty="0" smtClean="0"/>
              <a:t>Vers la fin du deuxième tome de </a:t>
            </a:r>
            <a:r>
              <a:rPr lang="fr-CA" sz="2400" dirty="0" err="1" smtClean="0"/>
              <a:t>Hunger</a:t>
            </a:r>
            <a:r>
              <a:rPr lang="fr-CA" sz="2400" dirty="0" smtClean="0"/>
              <a:t> </a:t>
            </a:r>
            <a:r>
              <a:rPr lang="fr-CA" sz="2400" dirty="0" err="1" smtClean="0"/>
              <a:t>Games</a:t>
            </a:r>
            <a:r>
              <a:rPr lang="fr-CA" sz="2400" dirty="0" smtClean="0"/>
              <a:t>, l’embrasement, on voit que </a:t>
            </a:r>
            <a:r>
              <a:rPr lang="fr-CA" sz="2400" dirty="0" err="1" smtClean="0"/>
              <a:t>Katniss</a:t>
            </a:r>
            <a:r>
              <a:rPr lang="fr-CA" sz="2400" dirty="0" smtClean="0"/>
              <a:t>, le personnage principal, est épuisée et complètement dépassée par les  événements :</a:t>
            </a:r>
          </a:p>
          <a:p>
            <a:pPr algn="just"/>
            <a:endParaRPr lang="fr-CA" sz="2400" dirty="0"/>
          </a:p>
        </p:txBody>
      </p:sp>
      <p:sp>
        <p:nvSpPr>
          <p:cNvPr id="3" name="ZoneTexte 2"/>
          <p:cNvSpPr txBox="1"/>
          <p:nvPr/>
        </p:nvSpPr>
        <p:spPr>
          <a:xfrm>
            <a:off x="1871700" y="2348880"/>
            <a:ext cx="5256584" cy="2862322"/>
          </a:xfrm>
          <a:prstGeom prst="rect">
            <a:avLst/>
          </a:prstGeom>
          <a:noFill/>
        </p:spPr>
        <p:txBody>
          <a:bodyPr wrap="square" rtlCol="0">
            <a:spAutoFit/>
          </a:bodyPr>
          <a:lstStyle/>
          <a:p>
            <a:pPr algn="just"/>
            <a:r>
              <a:rPr lang="fr-CA" sz="2000" dirty="0" smtClean="0"/>
              <a:t>Beaucoup de gens passent me voir, mais leurs paroles n’ont pas plus de signification pour moi que les cliquètements des insectes dans la jungle. Elles restent indistinctes, lointaines. Inoffensives tant qu’on ne s’en approche pas. Chaque fois que  je me sens sur le point de les comprendre, je gémis un bon coup, on m’injecte une nouvelle dose de tranquillisants  et le problème est réglé. </a:t>
            </a:r>
            <a:r>
              <a:rPr lang="fr-CA" sz="2000" baseline="30000" dirty="0" smtClean="0"/>
              <a:t>1</a:t>
            </a:r>
            <a:endParaRPr lang="fr-CA" sz="2000" baseline="30000" dirty="0"/>
          </a:p>
        </p:txBody>
      </p:sp>
      <p:sp>
        <p:nvSpPr>
          <p:cNvPr id="4" name="ZoneTexte 3"/>
          <p:cNvSpPr txBox="1"/>
          <p:nvPr/>
        </p:nvSpPr>
        <p:spPr>
          <a:xfrm>
            <a:off x="971600" y="5184059"/>
            <a:ext cx="7056784" cy="830997"/>
          </a:xfrm>
          <a:prstGeom prst="rect">
            <a:avLst/>
          </a:prstGeom>
          <a:noFill/>
        </p:spPr>
        <p:txBody>
          <a:bodyPr wrap="square" rtlCol="0">
            <a:spAutoFit/>
          </a:bodyPr>
          <a:lstStyle/>
          <a:p>
            <a:pPr algn="just"/>
            <a:r>
              <a:rPr lang="fr-CA" sz="2400" dirty="0" smtClean="0"/>
              <a:t>Il est évident que la suite des événements sera difficile à vivre pour cette héroïne.</a:t>
            </a:r>
            <a:endParaRPr lang="fr-CA" sz="2400" dirty="0"/>
          </a:p>
        </p:txBody>
      </p:sp>
      <p:sp>
        <p:nvSpPr>
          <p:cNvPr id="5" name="ZoneTexte 4"/>
          <p:cNvSpPr txBox="1"/>
          <p:nvPr/>
        </p:nvSpPr>
        <p:spPr>
          <a:xfrm>
            <a:off x="676316" y="6204213"/>
            <a:ext cx="7848872" cy="646331"/>
          </a:xfrm>
          <a:prstGeom prst="rect">
            <a:avLst/>
          </a:prstGeom>
          <a:noFill/>
        </p:spPr>
        <p:txBody>
          <a:bodyPr wrap="square" rtlCol="0">
            <a:spAutoFit/>
          </a:bodyPr>
          <a:lstStyle/>
          <a:p>
            <a:r>
              <a:rPr lang="fr-CA" dirty="0" smtClean="0"/>
              <a:t>1   Suzanne COLLINS, </a:t>
            </a:r>
            <a:r>
              <a:rPr lang="fr-CA" dirty="0" err="1" smtClean="0"/>
              <a:t>Hunger</a:t>
            </a:r>
            <a:r>
              <a:rPr lang="fr-CA" dirty="0" smtClean="0"/>
              <a:t> </a:t>
            </a:r>
            <a:r>
              <a:rPr lang="fr-CA" dirty="0" err="1" smtClean="0"/>
              <a:t>Games</a:t>
            </a:r>
            <a:r>
              <a:rPr lang="fr-CA" dirty="0"/>
              <a:t> </a:t>
            </a:r>
            <a:r>
              <a:rPr lang="fr-CA" dirty="0" smtClean="0"/>
              <a:t>– l’embrasement, New York, éditions Pocket Jeunesse, 2010, p . 398.</a:t>
            </a:r>
            <a:endParaRPr lang="fr-CA" dirty="0"/>
          </a:p>
        </p:txBody>
      </p:sp>
      <p:cxnSp>
        <p:nvCxnSpPr>
          <p:cNvPr id="7" name="Connecteur droit 6"/>
          <p:cNvCxnSpPr/>
          <p:nvPr/>
        </p:nvCxnSpPr>
        <p:spPr>
          <a:xfrm>
            <a:off x="705361" y="6192542"/>
            <a:ext cx="21674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3535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980728"/>
            <a:ext cx="7416824" cy="1938992"/>
          </a:xfrm>
          <a:prstGeom prst="rect">
            <a:avLst/>
          </a:prstGeom>
          <a:noFill/>
        </p:spPr>
        <p:txBody>
          <a:bodyPr wrap="square" rtlCol="0">
            <a:spAutoFit/>
          </a:bodyPr>
          <a:lstStyle/>
          <a:p>
            <a:pPr algn="just"/>
            <a:r>
              <a:rPr lang="fr-CA" sz="2400" dirty="0" smtClean="0"/>
              <a:t>Le caractère multiethnique des écoles montréalaises est bien représenté dans le roman  : « Sa tête était couverte d’une sorte de fichu bleu clair, orné de pompons multicolores […]. Un haïk, sorte de grande robe noire en tissu transparent, la couvrait des pieds à la tête […]. » </a:t>
            </a:r>
            <a:r>
              <a:rPr lang="fr-CA" sz="2400" baseline="30000" dirty="0" smtClean="0"/>
              <a:t>1</a:t>
            </a:r>
            <a:endParaRPr lang="fr-CA" sz="2400" baseline="30000" dirty="0"/>
          </a:p>
        </p:txBody>
      </p:sp>
      <p:sp>
        <p:nvSpPr>
          <p:cNvPr id="3" name="ZoneTexte 2"/>
          <p:cNvSpPr txBox="1"/>
          <p:nvPr/>
        </p:nvSpPr>
        <p:spPr>
          <a:xfrm>
            <a:off x="899592" y="5517232"/>
            <a:ext cx="7272808" cy="646331"/>
          </a:xfrm>
          <a:prstGeom prst="rect">
            <a:avLst/>
          </a:prstGeom>
          <a:noFill/>
        </p:spPr>
        <p:txBody>
          <a:bodyPr wrap="square" rtlCol="0">
            <a:spAutoFit/>
          </a:bodyPr>
          <a:lstStyle/>
          <a:p>
            <a:r>
              <a:rPr lang="fr-CA" dirty="0" smtClean="0"/>
              <a:t>1  Angèle DELAUNOIS, Aïcha, Saint-Laurent, éditions Pierre </a:t>
            </a:r>
            <a:r>
              <a:rPr lang="fr-CA" dirty="0" err="1" smtClean="0"/>
              <a:t>Tisseyre</a:t>
            </a:r>
            <a:r>
              <a:rPr lang="fr-CA" dirty="0" smtClean="0"/>
              <a:t>, 1997, p. 61.</a:t>
            </a:r>
            <a:endParaRPr lang="fr-CA" dirty="0"/>
          </a:p>
        </p:txBody>
      </p:sp>
      <p:cxnSp>
        <p:nvCxnSpPr>
          <p:cNvPr id="5" name="Connecteur droit 4"/>
          <p:cNvCxnSpPr/>
          <p:nvPr/>
        </p:nvCxnSpPr>
        <p:spPr>
          <a:xfrm>
            <a:off x="899592" y="5373216"/>
            <a:ext cx="19442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7685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261</TotalTime>
  <Words>690</Words>
  <Application>Microsoft Office PowerPoint</Application>
  <PresentationFormat>Affichage à l'écran (4:3)</PresentationFormat>
  <Paragraphs>53</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Calibri</vt:lpstr>
      <vt:lpstr>Consolas</vt:lpstr>
      <vt:lpstr>Corbel</vt:lpstr>
      <vt:lpstr>Wingdings</vt:lpstr>
      <vt:lpstr>Wingdings 2</vt:lpstr>
      <vt:lpstr>Wingdings 3</vt:lpstr>
      <vt:lpstr>Métro</vt:lpstr>
      <vt:lpstr>Qu’est-ce qu’une citation ?</vt:lpstr>
      <vt:lpstr>La citation textuelle</vt:lpstr>
      <vt:lpstr>La citation courte</vt:lpstr>
      <vt:lpstr>La citation longue</vt:lpstr>
      <vt:lpstr>La citation abrégée</vt:lpstr>
      <vt:lpstr>Que dois-je écrire dans la note en bas de page ?</vt:lpstr>
      <vt:lpstr>Indique si les citations suivantes sont courtes, longues ou abrégées.</vt:lpstr>
      <vt:lpstr>Présentation PowerPoint</vt:lpstr>
      <vt:lpstr>Présentation PowerPoint</vt:lpstr>
      <vt:lpstr>À toi de jouer !</vt:lpstr>
    </vt:vector>
  </TitlesOfParts>
  <Company>CSA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Qu’est-ce qu’une citation ?</dc:title>
  <dc:creator>Techcsa</dc:creator>
  <cp:lastModifiedBy>Martine Baril</cp:lastModifiedBy>
  <cp:revision>15</cp:revision>
  <dcterms:created xsi:type="dcterms:W3CDTF">2014-12-08T16:42:08Z</dcterms:created>
  <dcterms:modified xsi:type="dcterms:W3CDTF">2017-01-09T13:01:47Z</dcterms:modified>
</cp:coreProperties>
</file>