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64E6"/>
    <a:srgbClr val="50168A"/>
    <a:srgbClr val="39E34D"/>
    <a:srgbClr val="3DF824"/>
    <a:srgbClr val="7ADC9B"/>
    <a:srgbClr val="BEE8BF"/>
    <a:srgbClr val="A0948C"/>
    <a:srgbClr val="D6D3D0"/>
    <a:srgbClr val="0F8591"/>
    <a:srgbClr val="68C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01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954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062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212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166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10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40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575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868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168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294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BE4B9-11EB-4653-B7D8-118D7C056433}" type="datetimeFigureOut">
              <a:rPr lang="fr-CA" smtClean="0"/>
              <a:t>2017-12-18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F87DA-5047-40A7-9F3B-554692B453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5231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rfagora.ch/wp-content/uploads/2013/09/conjuger-bien-etre-et-trava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6" y="-819472"/>
            <a:ext cx="8587620" cy="806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2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D3D0"/>
            </a:gs>
            <a:gs pos="40000">
              <a:srgbClr val="A0948C"/>
            </a:gs>
            <a:gs pos="100000">
              <a:srgbClr val="50168A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Rétroaction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Demandez à votre coéquipier de lire votre partie du travail afin de vous faire des commentaires constructifs.</a:t>
            </a:r>
          </a:p>
          <a:p>
            <a:r>
              <a:rPr lang="fr-CA" dirty="0"/>
              <a:t>Félicitez votre partenaire lorsqu’il a une bonne idée ou lorsqu’il fait du bon travail.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3687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EE8BF"/>
            </a:gs>
            <a:gs pos="40000">
              <a:srgbClr val="7ADC9B"/>
            </a:gs>
            <a:gs pos="100000">
              <a:srgbClr val="39E34D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Révision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Tous les membres de l’équipe devraient voir le travail complet avant la remise. Prévoyez trois ou quatre jours afin de réaliser cette étape.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406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NON !!!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Se </a:t>
            </a:r>
            <a:r>
              <a:rPr lang="fr-CA" dirty="0" smtClean="0"/>
              <a:t>diviser les tâches et les faire chacun de son côté, puis les agrafer ensemble avant la remise;</a:t>
            </a:r>
          </a:p>
          <a:p>
            <a:r>
              <a:rPr lang="fr-CA" dirty="0" smtClean="0"/>
              <a:t>Se dire que même si on ne fait pas grand-chose, on va avoir la même note que les autres. Soyez </a:t>
            </a:r>
            <a:r>
              <a:rPr lang="fr-CA" dirty="0" smtClean="0">
                <a:solidFill>
                  <a:schemeClr val="bg1"/>
                </a:solidFill>
              </a:rPr>
              <a:t>intègre</a:t>
            </a:r>
            <a:r>
              <a:rPr lang="fr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729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40000">
              <a:srgbClr val="FFC000"/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terminant…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 smtClean="0"/>
              <a:t>Comme le disait une </a:t>
            </a:r>
            <a:r>
              <a:rPr lang="fr-CA" dirty="0" smtClean="0"/>
              <a:t>grande sage : </a:t>
            </a:r>
            <a:endParaRPr lang="fr-CA" dirty="0" smtClean="0"/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« Quand on est deux, ça va deux fois mieux, et quand on a fini, on est heureux ! »</a:t>
            </a:r>
            <a:endParaRPr lang="fr-CA" sz="36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b="-766"/>
          <a:stretch/>
        </p:blipFill>
        <p:spPr>
          <a:xfrm>
            <a:off x="2190750" y="3286125"/>
            <a:ext cx="4762500" cy="359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01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19872" y="69269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 smtClean="0">
                <a:solidFill>
                  <a:schemeClr val="bg1"/>
                </a:solidFill>
              </a:rPr>
              <a:t>Sources</a:t>
            </a:r>
            <a:endParaRPr lang="fr-CA" sz="48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0" y="162880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schemeClr val="bg1"/>
                </a:solidFill>
              </a:rPr>
              <a:t>Madagascar 2, Escape </a:t>
            </a:r>
            <a:r>
              <a:rPr lang="fr-CA" sz="2400" dirty="0" err="1" smtClean="0">
                <a:solidFill>
                  <a:schemeClr val="bg1"/>
                </a:solidFill>
              </a:rPr>
              <a:t>from</a:t>
            </a:r>
            <a:r>
              <a:rPr lang="fr-CA" sz="2400" dirty="0" smtClean="0">
                <a:solidFill>
                  <a:schemeClr val="bg1"/>
                </a:solidFill>
              </a:rPr>
              <a:t> </a:t>
            </a:r>
            <a:r>
              <a:rPr lang="fr-CA" sz="2400" dirty="0" err="1" smtClean="0">
                <a:solidFill>
                  <a:schemeClr val="bg1"/>
                </a:solidFill>
              </a:rPr>
              <a:t>Africa</a:t>
            </a:r>
            <a:r>
              <a:rPr lang="fr-CA" sz="2400" dirty="0" smtClean="0">
                <a:solidFill>
                  <a:schemeClr val="bg1"/>
                </a:solidFill>
              </a:rPr>
              <a:t>, 1:02:26 de la fin sur </a:t>
            </a:r>
            <a:r>
              <a:rPr lang="fr-CA" sz="2400" dirty="0" err="1" smtClean="0">
                <a:solidFill>
                  <a:schemeClr val="bg1"/>
                </a:solidFill>
              </a:rPr>
              <a:t>Netflix</a:t>
            </a:r>
            <a:endParaRPr lang="fr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9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1C6E0"/>
            </a:gs>
            <a:gs pos="72520">
              <a:srgbClr val="7030A0"/>
            </a:gs>
            <a:gs pos="40000">
              <a:srgbClr val="B6A6F2"/>
            </a:gs>
            <a:gs pos="100000">
              <a:srgbClr val="A564E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800" b="1" dirty="0" smtClean="0">
                <a:latin typeface="+mn-lt"/>
              </a:rPr>
              <a:t>Le travail d’équipe</a:t>
            </a:r>
            <a:endParaRPr lang="fr-CA" sz="4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4400" b="1" dirty="0" smtClean="0">
                <a:latin typeface="Calibri Light" panose="020F0302020204030204" pitchFamily="34" charset="0"/>
              </a:rPr>
              <a:t>Tout seul, on va plus vite.</a:t>
            </a:r>
          </a:p>
          <a:p>
            <a:pPr marL="0" indent="0" algn="ctr">
              <a:buNone/>
            </a:pPr>
            <a:r>
              <a:rPr lang="fr-CA" sz="4400" b="1" dirty="0" smtClean="0">
                <a:latin typeface="Calibri Light" panose="020F0302020204030204" pitchFamily="34" charset="0"/>
              </a:rPr>
              <a:t>Ensemble, on va plus loin.</a:t>
            </a:r>
          </a:p>
          <a:p>
            <a:pPr marL="0" indent="0" algn="ctr">
              <a:buNone/>
            </a:pPr>
            <a:endParaRPr lang="fr-CA" sz="4400" b="1" dirty="0">
              <a:latin typeface="Calibri Light" panose="020F0302020204030204" pitchFamily="34" charset="0"/>
            </a:endParaRPr>
          </a:p>
          <a:p>
            <a:pPr marL="0" indent="0" algn="r">
              <a:buNone/>
            </a:pPr>
            <a:r>
              <a:rPr lang="fr-CA" sz="4400" b="1" dirty="0">
                <a:latin typeface="Calibri Light" panose="020F0302020204030204" pitchFamily="34" charset="0"/>
              </a:rPr>
              <a:t>P</a:t>
            </a:r>
            <a:r>
              <a:rPr lang="fr-CA" sz="4400" b="1" dirty="0" smtClean="0">
                <a:latin typeface="Calibri Light" panose="020F0302020204030204" pitchFamily="34" charset="0"/>
              </a:rPr>
              <a:t>roverbe </a:t>
            </a:r>
            <a:r>
              <a:rPr lang="fr-CA" sz="4400" b="1" dirty="0" smtClean="0">
                <a:latin typeface="Calibri Light" panose="020F0302020204030204" pitchFamily="34" charset="0"/>
              </a:rPr>
              <a:t>africain</a:t>
            </a:r>
            <a:endParaRPr lang="fr-CA" sz="44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8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fr-CA" dirty="0" smtClean="0"/>
              <a:t>Avantages du travail d’équipe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1680" y="1772816"/>
            <a:ext cx="8229600" cy="4525963"/>
          </a:xfrm>
        </p:spPr>
        <p:txBody>
          <a:bodyPr>
            <a:normAutofit/>
          </a:bodyPr>
          <a:lstStyle/>
          <a:p>
            <a:r>
              <a:rPr lang="fr-CA" sz="4000" dirty="0" smtClean="0">
                <a:solidFill>
                  <a:schemeClr val="bg1"/>
                </a:solidFill>
              </a:rPr>
              <a:t>Meilleure compréhension</a:t>
            </a:r>
            <a:r>
              <a:rPr lang="fr-CA" sz="4000" dirty="0" smtClean="0">
                <a:solidFill>
                  <a:schemeClr val="bg1"/>
                </a:solidFill>
              </a:rPr>
              <a:t>;</a:t>
            </a:r>
            <a:endParaRPr lang="fr-CA" sz="4000" dirty="0">
              <a:solidFill>
                <a:schemeClr val="bg1"/>
              </a:solidFill>
            </a:endParaRPr>
          </a:p>
          <a:p>
            <a:r>
              <a:rPr lang="fr-CA" sz="4000" dirty="0" smtClean="0">
                <a:solidFill>
                  <a:schemeClr val="bg1"/>
                </a:solidFill>
              </a:rPr>
              <a:t>Gagner </a:t>
            </a:r>
            <a:r>
              <a:rPr lang="fr-CA" sz="4000" dirty="0">
                <a:solidFill>
                  <a:schemeClr val="bg1"/>
                </a:solidFill>
              </a:rPr>
              <a:t>du </a:t>
            </a:r>
            <a:r>
              <a:rPr lang="fr-CA" sz="4000" dirty="0" smtClean="0">
                <a:solidFill>
                  <a:schemeClr val="bg1"/>
                </a:solidFill>
              </a:rPr>
              <a:t>temps</a:t>
            </a:r>
            <a:r>
              <a:rPr lang="fr-CA" sz="4000" dirty="0" smtClean="0">
                <a:solidFill>
                  <a:schemeClr val="bg1"/>
                </a:solidFill>
              </a:rPr>
              <a:t>;</a:t>
            </a:r>
          </a:p>
          <a:p>
            <a:r>
              <a:rPr lang="fr-CA" sz="4000" dirty="0" smtClean="0">
                <a:solidFill>
                  <a:schemeClr val="bg1"/>
                </a:solidFill>
              </a:rPr>
              <a:t>Meilleures idées;</a:t>
            </a:r>
          </a:p>
          <a:p>
            <a:r>
              <a:rPr lang="fr-CA" sz="4000" dirty="0" smtClean="0">
                <a:solidFill>
                  <a:schemeClr val="bg1"/>
                </a:solidFill>
              </a:rPr>
              <a:t>Différentes stratégies.</a:t>
            </a:r>
            <a:endParaRPr lang="fr-CA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297055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Inconvénients du travail d’équipe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1680" y="1772816"/>
            <a:ext cx="8229600" cy="4525963"/>
          </a:xfrm>
        </p:spPr>
        <p:txBody>
          <a:bodyPr>
            <a:normAutofit/>
          </a:bodyPr>
          <a:lstStyle/>
          <a:p>
            <a:r>
              <a:rPr lang="fr-CA" sz="4000" dirty="0" smtClean="0">
                <a:solidFill>
                  <a:schemeClr val="bg1"/>
                </a:solidFill>
              </a:rPr>
              <a:t>Placotage;</a:t>
            </a:r>
            <a:endParaRPr lang="fr-CA" sz="4000" dirty="0">
              <a:solidFill>
                <a:schemeClr val="bg1"/>
              </a:solidFill>
            </a:endParaRPr>
          </a:p>
          <a:p>
            <a:r>
              <a:rPr lang="fr-CA" sz="4000" dirty="0" smtClean="0">
                <a:solidFill>
                  <a:schemeClr val="bg1"/>
                </a:solidFill>
              </a:rPr>
              <a:t>Une seule personne travaille;</a:t>
            </a:r>
            <a:endParaRPr lang="fr-CA" sz="4000" dirty="0">
              <a:solidFill>
                <a:schemeClr val="bg1"/>
              </a:solidFill>
            </a:endParaRPr>
          </a:p>
          <a:p>
            <a:r>
              <a:rPr lang="fr-CA" sz="4000" dirty="0" smtClean="0">
                <a:solidFill>
                  <a:schemeClr val="bg1"/>
                </a:solidFill>
              </a:rPr>
              <a:t>Mauvaise répartition.</a:t>
            </a:r>
            <a:endParaRPr lang="fr-CA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347396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6CF67"/>
            </a:gs>
            <a:gs pos="40000">
              <a:srgbClr val="10F025"/>
            </a:gs>
            <a:gs pos="100000">
              <a:srgbClr val="056715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fr-CA" dirty="0" smtClean="0"/>
              <a:t>Étapes du travail d’équipe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2778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4800" dirty="0" smtClean="0"/>
              <a:t>Sélection</a:t>
            </a:r>
          </a:p>
          <a:p>
            <a:pPr marL="0" indent="0">
              <a:buNone/>
            </a:pPr>
            <a:r>
              <a:rPr lang="fr-CA" sz="4800" dirty="0" smtClean="0"/>
              <a:t>Planification</a:t>
            </a:r>
          </a:p>
          <a:p>
            <a:pPr marL="0" indent="0">
              <a:buNone/>
            </a:pPr>
            <a:r>
              <a:rPr lang="fr-CA" sz="4800" dirty="0" smtClean="0"/>
              <a:t>Action</a:t>
            </a:r>
          </a:p>
          <a:p>
            <a:pPr marL="0" indent="0">
              <a:buNone/>
            </a:pPr>
            <a:r>
              <a:rPr lang="fr-CA" sz="4800" dirty="0" smtClean="0"/>
              <a:t>Rétroaction</a:t>
            </a:r>
          </a:p>
          <a:p>
            <a:pPr marL="0" indent="0">
              <a:buNone/>
            </a:pPr>
            <a:r>
              <a:rPr lang="fr-CA" sz="4800" dirty="0" smtClean="0"/>
              <a:t>Révision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211727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6240">
              <a:srgbClr val="FF7F71"/>
            </a:gs>
            <a:gs pos="0">
              <a:srgbClr val="FFAEA6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rgbClr val="BC08B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Sélection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dois bien choisir mon partenaire de travail.</a:t>
            </a:r>
          </a:p>
          <a:p>
            <a:pPr lvl="1"/>
            <a:r>
              <a:rPr lang="fr-CA" dirty="0" smtClean="0"/>
              <a:t>Je dois reconnaitre mes points forts et mes points faibles. Je suis </a:t>
            </a:r>
            <a:r>
              <a:rPr lang="fr-CA" dirty="0" smtClean="0">
                <a:solidFill>
                  <a:schemeClr val="bg1"/>
                </a:solidFill>
              </a:rPr>
              <a:t>réfléchi</a:t>
            </a:r>
            <a:r>
              <a:rPr lang="fr-CA" dirty="0" smtClean="0"/>
              <a:t>.</a:t>
            </a:r>
          </a:p>
          <a:p>
            <a:pPr lvl="1"/>
            <a:r>
              <a:rPr lang="fr-CA" dirty="0" smtClean="0"/>
              <a:t>Je dois me placer avec quelqu’un qui possède des points forts et faibles différents.</a:t>
            </a:r>
          </a:p>
          <a:p>
            <a:pPr lvl="1"/>
            <a:r>
              <a:rPr lang="fr-CA" dirty="0" smtClean="0"/>
              <a:t>Idéalement, je choisis quelqu’un chez qui je peux me rendre facilement. J’échange mes coordonnées avec lui ou elle.</a:t>
            </a:r>
          </a:p>
          <a:p>
            <a:pPr lvl="1"/>
            <a:endParaRPr lang="fr-CA" dirty="0"/>
          </a:p>
          <a:p>
            <a:pPr marL="457200" lvl="1" indent="0">
              <a:buNone/>
            </a:pPr>
            <a:endParaRPr lang="fr-CA" dirty="0"/>
          </a:p>
        </p:txBody>
      </p:sp>
      <p:sp>
        <p:nvSpPr>
          <p:cNvPr id="4" name="Nuage 3">
            <a:hlinkClick r:id="rId2" action="ppaction://hlinksldjump"/>
          </p:cNvPr>
          <p:cNvSpPr/>
          <p:nvPr/>
        </p:nvSpPr>
        <p:spPr>
          <a:xfrm>
            <a:off x="6084168" y="3645024"/>
            <a:ext cx="576064" cy="360040"/>
          </a:xfrm>
          <a:prstGeom prst="cloud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017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9CDD6"/>
            </a:gs>
            <a:gs pos="40000">
              <a:srgbClr val="AA90AE"/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Types de personnalités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340768"/>
            <a:ext cx="4032448" cy="203132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Type A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Indépendant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Est direct et va droit au 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Ne craint pas le changement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Se prend en 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4796408" y="1340768"/>
            <a:ext cx="4032448" cy="203132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Type B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Souvent le centre d’attention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S’exprime avec beaucoup de facilité et aime s’amuser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Désire être aimé des autres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Prête son appui, mais est tout de même direct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646838" y="3861048"/>
            <a:ext cx="4032448" cy="203132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Type C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Très analytique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Minutieux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Effectue des recherches exhaustives avant de prendre une décision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Prévenant et habituellement très sensible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796408" y="3861048"/>
            <a:ext cx="4032448" cy="203132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Type D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N’aime pas le changement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Motivé par la sécurité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Très ponctuel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Personne vers qui on se tourne lorsqu’on a un problème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8" name="Nuage 7">
            <a:hlinkClick r:id="rId2" action="ppaction://hlinksldjump"/>
          </p:cNvPr>
          <p:cNvSpPr/>
          <p:nvPr/>
        </p:nvSpPr>
        <p:spPr>
          <a:xfrm>
            <a:off x="4508376" y="6165304"/>
            <a:ext cx="576064" cy="360040"/>
          </a:xfrm>
          <a:prstGeom prst="cloud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2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8D3AE"/>
            </a:gs>
            <a:gs pos="40000">
              <a:srgbClr val="ED9033"/>
            </a:gs>
            <a:gs pos="100000">
              <a:srgbClr val="F1F11F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Planification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En équipe, nous établissons un échéancier : </a:t>
            </a:r>
          </a:p>
          <a:p>
            <a:pPr marL="2743200" lvl="6" indent="0">
              <a:buNone/>
            </a:pPr>
            <a:r>
              <a:rPr lang="fr-CA" sz="2800" dirty="0" smtClean="0"/>
              <a:t>- </a:t>
            </a:r>
            <a:r>
              <a:rPr lang="fr-CA" sz="3600" dirty="0" smtClean="0"/>
              <a:t>Quand ?</a:t>
            </a:r>
          </a:p>
          <a:p>
            <a:pPr marL="2743200" lvl="6" indent="0">
              <a:buNone/>
            </a:pPr>
            <a:r>
              <a:rPr lang="fr-CA" sz="3600" dirty="0" smtClean="0"/>
              <a:t>- Quoi ?</a:t>
            </a:r>
          </a:p>
          <a:p>
            <a:pPr lvl="6">
              <a:buFontTx/>
              <a:buChar char="-"/>
            </a:pPr>
            <a:r>
              <a:rPr lang="fr-CA" sz="3600" dirty="0" smtClean="0"/>
              <a:t>Où ?</a:t>
            </a:r>
          </a:p>
          <a:p>
            <a:r>
              <a:rPr lang="fr-CA" dirty="0" smtClean="0"/>
              <a:t>Soyez </a:t>
            </a:r>
            <a:r>
              <a:rPr lang="fr-CA" dirty="0" smtClean="0">
                <a:solidFill>
                  <a:schemeClr val="bg1"/>
                </a:solidFill>
              </a:rPr>
              <a:t>équilibrés</a:t>
            </a:r>
            <a:r>
              <a:rPr lang="fr-CA" dirty="0" smtClean="0"/>
              <a:t>.</a:t>
            </a:r>
          </a:p>
          <a:p>
            <a:r>
              <a:rPr lang="fr-CA" dirty="0" smtClean="0"/>
              <a:t>Prévoir des périodes de travail individuel et des moments pour la mise en commun.</a:t>
            </a:r>
          </a:p>
        </p:txBody>
      </p:sp>
    </p:spTree>
    <p:extLst>
      <p:ext uri="{BB962C8B-B14F-4D97-AF65-F5344CB8AC3E}">
        <p14:creationId xmlns:p14="http://schemas.microsoft.com/office/powerpoint/2010/main" val="158418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7DEDF"/>
            </a:gs>
            <a:gs pos="40000">
              <a:srgbClr val="68C9D6"/>
            </a:gs>
            <a:gs pos="100000">
              <a:srgbClr val="0F8591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Commencez la collecte d’information en bibliothèque et sur internet. Soyez </a:t>
            </a:r>
            <a:r>
              <a:rPr lang="fr-CA" dirty="0" smtClean="0">
                <a:solidFill>
                  <a:schemeClr val="bg1"/>
                </a:solidFill>
              </a:rPr>
              <a:t>chercheurs</a:t>
            </a:r>
            <a:r>
              <a:rPr lang="fr-CA" dirty="0" smtClean="0"/>
              <a:t>.</a:t>
            </a:r>
          </a:p>
          <a:p>
            <a:r>
              <a:rPr lang="fr-CA" dirty="0" smtClean="0"/>
              <a:t>Faites part de vos idées et points de vue. Soyez </a:t>
            </a:r>
            <a:r>
              <a:rPr lang="fr-CA" dirty="0" smtClean="0">
                <a:solidFill>
                  <a:schemeClr val="bg1"/>
                </a:solidFill>
              </a:rPr>
              <a:t>communicatifs</a:t>
            </a:r>
            <a:r>
              <a:rPr lang="fr-CA" dirty="0" smtClean="0"/>
              <a:t>.</a:t>
            </a:r>
          </a:p>
          <a:p>
            <a:r>
              <a:rPr lang="fr-CA" dirty="0" smtClean="0"/>
              <a:t>Acceptez les idées et points de vue des autres. </a:t>
            </a:r>
            <a:r>
              <a:rPr lang="fr-CA" dirty="0"/>
              <a:t>S</a:t>
            </a:r>
            <a:r>
              <a:rPr lang="fr-CA" dirty="0" smtClean="0"/>
              <a:t>oyez </a:t>
            </a:r>
            <a:r>
              <a:rPr lang="fr-CA" dirty="0" smtClean="0">
                <a:solidFill>
                  <a:schemeClr val="bg1"/>
                </a:solidFill>
              </a:rPr>
              <a:t>ouvert d’esprits</a:t>
            </a:r>
            <a:r>
              <a:rPr lang="fr-CA" dirty="0" smtClean="0"/>
              <a:t>.</a:t>
            </a:r>
          </a:p>
          <a:p>
            <a:r>
              <a:rPr lang="fr-CA" dirty="0" smtClean="0"/>
              <a:t>Ne pas laisser trainer les conflits, tentez de les régler rapidement en faisant des consensus. Soyez </a:t>
            </a:r>
            <a:r>
              <a:rPr lang="fr-CA" dirty="0" smtClean="0">
                <a:solidFill>
                  <a:schemeClr val="bg1"/>
                </a:solidFill>
              </a:rPr>
              <a:t>audacieux et sensés</a:t>
            </a:r>
            <a:r>
              <a:rPr lang="fr-CA" dirty="0" smtClean="0"/>
              <a:t>.</a:t>
            </a:r>
          </a:p>
          <a:p>
            <a:r>
              <a:rPr lang="fr-CA" dirty="0" smtClean="0"/>
              <a:t>Si un conflit persiste, adressez-vous à votre superviseur.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3670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456</Words>
  <Application>Microsoft Office PowerPoint</Application>
  <PresentationFormat>Affichage à l'écran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Présentation PowerPoint</vt:lpstr>
      <vt:lpstr>Le travail d’équipe</vt:lpstr>
      <vt:lpstr>Avantages du travail d’équipe</vt:lpstr>
      <vt:lpstr>Inconvénients du travail d’équipe</vt:lpstr>
      <vt:lpstr>Étapes du travail d’équipe</vt:lpstr>
      <vt:lpstr>Sélection</vt:lpstr>
      <vt:lpstr>Types de personnalités</vt:lpstr>
      <vt:lpstr>Planification</vt:lpstr>
      <vt:lpstr>Action</vt:lpstr>
      <vt:lpstr>Rétroaction</vt:lpstr>
      <vt:lpstr>Révision</vt:lpstr>
      <vt:lpstr>NON !!!</vt:lpstr>
      <vt:lpstr>En terminant…</vt:lpstr>
      <vt:lpstr>Présentation PowerPoint</vt:lpstr>
    </vt:vector>
  </TitlesOfParts>
  <Company>CSA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Techcsa</dc:creator>
  <cp:lastModifiedBy>Martine Baril</cp:lastModifiedBy>
  <cp:revision>17</cp:revision>
  <dcterms:created xsi:type="dcterms:W3CDTF">2015-11-03T12:23:47Z</dcterms:created>
  <dcterms:modified xsi:type="dcterms:W3CDTF">2017-12-18T16:13:33Z</dcterms:modified>
</cp:coreProperties>
</file>