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9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946586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429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824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13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472356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001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75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391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724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52062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01489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62515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67759" y="1683241"/>
            <a:ext cx="8855966" cy="2098226"/>
          </a:xfrm>
        </p:spPr>
        <p:txBody>
          <a:bodyPr>
            <a:normAutofit fontScale="90000"/>
          </a:bodyPr>
          <a:lstStyle/>
          <a:p>
            <a:r>
              <a:rPr lang="fr-CA" dirty="0" smtClean="0">
                <a:latin typeface="Segoe Print" panose="02000600000000000000" pitchFamily="2" charset="0"/>
              </a:rPr>
              <a:t>Les 4 dimensions de la lecture</a:t>
            </a:r>
            <a:endParaRPr lang="fr-CA" dirty="0">
              <a:latin typeface="Segoe Print" panose="02000600000000000000" pitchFamily="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912117" y="3781467"/>
            <a:ext cx="6831673" cy="1086237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CA" sz="2000" dirty="0" smtClean="0">
                <a:latin typeface="Segoe Print" panose="02000600000000000000" pitchFamily="2" charset="0"/>
              </a:rPr>
              <a:t>Compréhension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CA" sz="2000" dirty="0" smtClean="0">
                <a:latin typeface="Segoe Print" panose="02000600000000000000" pitchFamily="2" charset="0"/>
              </a:rPr>
              <a:t>Interprétation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CA" sz="2000" dirty="0" smtClean="0">
                <a:latin typeface="Segoe Print" panose="02000600000000000000" pitchFamily="2" charset="0"/>
              </a:rPr>
              <a:t>Réaction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CA" sz="2000" dirty="0" smtClean="0">
                <a:latin typeface="Segoe Print" panose="02000600000000000000" pitchFamily="2" charset="0"/>
              </a:rPr>
              <a:t>jugement</a:t>
            </a:r>
            <a:endParaRPr lang="fr-CA" sz="20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91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65325" y="230418"/>
            <a:ext cx="10865121" cy="1456267"/>
          </a:xfrm>
        </p:spPr>
        <p:txBody>
          <a:bodyPr/>
          <a:lstStyle/>
          <a:p>
            <a:r>
              <a:rPr lang="fr-CA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Compréhension</a:t>
            </a:r>
            <a:r>
              <a:rPr lang="fr-CA" b="1" cap="small" dirty="0" smtClean="0">
                <a:latin typeface="Segoe Print" panose="02000600000000000000" pitchFamily="2" charset="0"/>
              </a:rPr>
              <a:t> : </a:t>
            </a:r>
            <a:r>
              <a:rPr lang="fr-CA" sz="2400" b="1" cap="small" dirty="0" smtClean="0">
                <a:latin typeface="Segoe Print" panose="02000600000000000000" pitchFamily="2" charset="0"/>
              </a:rPr>
              <a:t>tu te bases sur le </a:t>
            </a:r>
            <a:r>
              <a:rPr lang="fr-CA" sz="2400" b="1" u="sng" cap="small" dirty="0" smtClean="0">
                <a:latin typeface="Segoe Print" panose="02000600000000000000" pitchFamily="2" charset="0"/>
              </a:rPr>
              <a:t>texte</a:t>
            </a:r>
            <a:r>
              <a:rPr lang="fr-CA" sz="2400" b="1" cap="small" dirty="0" smtClean="0">
                <a:latin typeface="Segoe Print" panose="02000600000000000000" pitchFamily="2" charset="0"/>
              </a:rPr>
              <a:t> seulement</a:t>
            </a:r>
            <a:endParaRPr lang="fr-CA" sz="2400" b="1" cap="small" dirty="0">
              <a:latin typeface="Segoe Print" panose="02000600000000000000" pitchFamily="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27463" y="1894235"/>
            <a:ext cx="4558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latin typeface="Segoe Print" panose="02000600000000000000" pitchFamily="2" charset="0"/>
              </a:rPr>
              <a:t>Une seule réponse </a:t>
            </a:r>
            <a:r>
              <a:rPr lang="fr-CA" sz="2400" b="1" dirty="0" smtClean="0">
                <a:latin typeface="Segoe Print" panose="02000600000000000000" pitchFamily="2" charset="0"/>
              </a:rPr>
              <a:t>possible !</a:t>
            </a:r>
            <a:endParaRPr lang="fr-CA" sz="2400" b="1" dirty="0">
              <a:latin typeface="Segoe Print" panose="02000600000000000000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605452" y="1953085"/>
            <a:ext cx="4615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latin typeface="Segoe Print" panose="02000600000000000000" pitchFamily="2" charset="0"/>
              </a:rPr>
              <a:t>Une seule réponse </a:t>
            </a:r>
            <a:r>
              <a:rPr lang="fr-CA" sz="2400" b="1" dirty="0" smtClean="0">
                <a:latin typeface="Segoe Print" panose="02000600000000000000" pitchFamily="2" charset="0"/>
              </a:rPr>
              <a:t>possible !</a:t>
            </a:r>
            <a:endParaRPr lang="fr-CA" sz="2400" b="1" dirty="0">
              <a:latin typeface="Segoe Print" panose="02000600000000000000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36915" y="4038222"/>
            <a:ext cx="4049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u="sng" dirty="0">
                <a:latin typeface="Segoe Print" panose="02000600000000000000" pitchFamily="2" charset="0"/>
              </a:rPr>
              <a:t>Directement</a:t>
            </a:r>
            <a:r>
              <a:rPr lang="fr-CA" b="1" dirty="0">
                <a:latin typeface="Segoe Print" panose="02000600000000000000" pitchFamily="2" charset="0"/>
              </a:rPr>
              <a:t> dans le texte</a:t>
            </a:r>
          </a:p>
          <a:p>
            <a:endParaRPr lang="fr-CA" dirty="0"/>
          </a:p>
          <a:p>
            <a:pPr algn="just"/>
            <a:r>
              <a:rPr lang="fr-CA" b="1" dirty="0">
                <a:latin typeface="Segoe Print" panose="02000600000000000000" pitchFamily="2" charset="0"/>
              </a:rPr>
              <a:t>Ex.: L’histoire de ce récit se déroule à Paris.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888480" y="4038222"/>
            <a:ext cx="404948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latin typeface="Segoe Print" panose="02000600000000000000" pitchFamily="2" charset="0"/>
              </a:rPr>
              <a:t>À partir d’</a:t>
            </a:r>
            <a:r>
              <a:rPr lang="fr-CA" b="1" u="sng" dirty="0">
                <a:latin typeface="Segoe Print" panose="02000600000000000000" pitchFamily="2" charset="0"/>
              </a:rPr>
              <a:t>indices</a:t>
            </a:r>
            <a:r>
              <a:rPr lang="fr-CA" b="1" dirty="0">
                <a:latin typeface="Segoe Print" panose="02000600000000000000" pitchFamily="2" charset="0"/>
              </a:rPr>
              <a:t> du texte</a:t>
            </a:r>
          </a:p>
          <a:p>
            <a:endParaRPr lang="fr-CA" dirty="0"/>
          </a:p>
          <a:p>
            <a:pPr algn="just"/>
            <a:r>
              <a:rPr lang="fr-CA" b="1" dirty="0">
                <a:latin typeface="Segoe Print" panose="02000600000000000000" pitchFamily="2" charset="0"/>
              </a:rPr>
              <a:t>Ex.: La phrase « quand le lampadaire de la rue s’éteignit brutalement, on ne vit plus rien » révèle que les événements se déroulent la nuit.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757646" y="1072920"/>
            <a:ext cx="4898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>
                <a:latin typeface="Segoe Print" panose="02000600000000000000" pitchFamily="2" charset="0"/>
              </a:rPr>
              <a:t>Question : Où se déroule cette histoire ?</a:t>
            </a:r>
            <a:endParaRPr lang="fr-CA" b="1" dirty="0">
              <a:latin typeface="Segoe Print" panose="02000600000000000000" pitchFamily="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889173" y="1072920"/>
            <a:ext cx="6302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>
                <a:latin typeface="Segoe Print" panose="02000600000000000000" pitchFamily="2" charset="0"/>
              </a:rPr>
              <a:t>Question : À quel moment se déroule cette histoire ?</a:t>
            </a:r>
            <a:endParaRPr lang="fr-CA" b="1" dirty="0">
              <a:latin typeface="Segoe Print" panose="02000600000000000000" pitchFamily="2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084216" y="3039489"/>
            <a:ext cx="4206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latin typeface="Segoe Print" panose="02000600000000000000" pitchFamily="2" charset="0"/>
              </a:rPr>
              <a:t>Éléments d’information </a:t>
            </a:r>
            <a:r>
              <a:rPr lang="fr-CA" b="1" u="sng" dirty="0">
                <a:latin typeface="Segoe Print" panose="02000600000000000000" pitchFamily="2" charset="0"/>
              </a:rPr>
              <a:t>explicites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6605452" y="2976769"/>
            <a:ext cx="4328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latin typeface="Segoe Print" panose="02000600000000000000" pitchFamily="2" charset="0"/>
              </a:rPr>
              <a:t>Éléments d’information </a:t>
            </a:r>
            <a:r>
              <a:rPr lang="fr-CA" b="1" u="sng" dirty="0">
                <a:latin typeface="Segoe Print" panose="02000600000000000000" pitchFamily="2" charset="0"/>
              </a:rPr>
              <a:t>implicites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013166" y="6392336"/>
            <a:ext cx="7184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latin typeface="Segoe Print" panose="02000600000000000000" pitchFamily="2" charset="0"/>
              </a:rPr>
              <a:t>La guerre </a:t>
            </a:r>
            <a:r>
              <a:rPr lang="fr-CA" b="1" dirty="0" smtClean="0">
                <a:latin typeface="Segoe Print" panose="02000600000000000000" pitchFamily="2" charset="0"/>
              </a:rPr>
              <a:t> </a:t>
            </a:r>
            <a:r>
              <a:rPr lang="fr-CA" b="1" dirty="0">
                <a:latin typeface="Segoe Print" panose="02000600000000000000" pitchFamily="2" charset="0"/>
              </a:rPr>
              <a:t>#1, 2, 3, 4, 5, </a:t>
            </a:r>
            <a:r>
              <a:rPr lang="fr-CA" b="1" dirty="0" smtClean="0">
                <a:latin typeface="Segoe Print" panose="02000600000000000000" pitchFamily="2" charset="0"/>
              </a:rPr>
              <a:t>9a</a:t>
            </a:r>
            <a:r>
              <a:rPr lang="fr-CA" b="1" dirty="0">
                <a:latin typeface="Segoe Print" panose="02000600000000000000" pitchFamily="2" charset="0"/>
              </a:rPr>
              <a:t>), 10, 11, 13, 16</a:t>
            </a:r>
          </a:p>
        </p:txBody>
      </p:sp>
    </p:spTree>
    <p:extLst>
      <p:ext uri="{BB962C8B-B14F-4D97-AF65-F5344CB8AC3E}">
        <p14:creationId xmlns:p14="http://schemas.microsoft.com/office/powerpoint/2010/main" val="206827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234941" y="279365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CA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Interprétation</a:t>
            </a:r>
            <a:r>
              <a:rPr lang="fr-CA" cap="small" dirty="0" smtClean="0">
                <a:latin typeface="Segoe Print" panose="02000600000000000000" pitchFamily="2" charset="0"/>
              </a:rPr>
              <a:t>: </a:t>
            </a:r>
            <a:r>
              <a:rPr lang="fr-CA" sz="2400" cap="small" dirty="0">
                <a:latin typeface="Segoe Print" panose="02000600000000000000" pitchFamily="2" charset="0"/>
              </a:rPr>
              <a:t>Éléments d’information </a:t>
            </a:r>
            <a:r>
              <a:rPr lang="fr-CA" sz="2400" b="1" u="sng" cap="small" dirty="0">
                <a:latin typeface="Segoe Print" panose="02000600000000000000" pitchFamily="2" charset="0"/>
              </a:rPr>
              <a:t>implicites</a:t>
            </a:r>
            <a:r>
              <a:rPr lang="fr-CA" sz="2400" cap="small" dirty="0">
                <a:latin typeface="Segoe Print" panose="02000600000000000000" pitchFamily="2" charset="0"/>
              </a:rPr>
              <a:t> et </a:t>
            </a:r>
            <a:r>
              <a:rPr lang="fr-CA" sz="2400" cap="small" dirty="0" smtClean="0">
                <a:latin typeface="Segoe Print" panose="02000600000000000000" pitchFamily="2" charset="0"/>
              </a:rPr>
              <a:t>					</a:t>
            </a:r>
            <a:r>
              <a:rPr lang="fr-CA" sz="2400" b="1" u="sng" cap="small" dirty="0" smtClean="0">
                <a:latin typeface="Segoe Print" panose="02000600000000000000" pitchFamily="2" charset="0"/>
              </a:rPr>
              <a:t>explicites</a:t>
            </a:r>
            <a:r>
              <a:rPr lang="fr-CA" sz="2400" b="1" cap="small" dirty="0" smtClean="0">
                <a:latin typeface="Segoe Print" panose="02000600000000000000" pitchFamily="2" charset="0"/>
              </a:rPr>
              <a:t> </a:t>
            </a:r>
            <a:r>
              <a:rPr lang="fr-CA" sz="2400" cap="small" dirty="0">
                <a:latin typeface="Segoe Print" panose="02000600000000000000" pitchFamily="2" charset="0"/>
              </a:rPr>
              <a:t>tirés du texte</a:t>
            </a:r>
            <a:endParaRPr lang="fr-CA" sz="2400" b="1" u="sng" cap="small" dirty="0">
              <a:latin typeface="Segoe Print" panose="02000600000000000000" pitchFamily="2" charset="0"/>
            </a:endParaRPr>
          </a:p>
          <a:p>
            <a:endParaRPr lang="fr-CA" cap="small" dirty="0">
              <a:latin typeface="Segoe Print" panose="02000600000000000000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234941" y="1473974"/>
            <a:ext cx="5930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latin typeface="Segoe Print" panose="02000600000000000000" pitchFamily="2" charset="0"/>
              </a:rPr>
              <a:t>Plusieurs réponses possibles, pourvu qu’elles soient plausibles.</a:t>
            </a:r>
            <a:endParaRPr lang="fr-CA" sz="2400" b="1" dirty="0">
              <a:latin typeface="Segoe Print" panose="02000600000000000000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367372" y="2622560"/>
            <a:ext cx="522514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fr-CA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Prendre position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L’auteur parle de…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S’il y avait une suite à ce roman,…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fr-CA" dirty="0">
              <a:solidFill>
                <a:srgbClr val="00B0F0"/>
              </a:solidFill>
              <a:latin typeface="Segoe Print" panose="02000600000000000000" pitchFamily="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r-CA" dirty="0">
                <a:solidFill>
                  <a:srgbClr val="0070C0"/>
                </a:solidFill>
                <a:latin typeface="Segoe Print" panose="02000600000000000000" pitchFamily="2" charset="0"/>
              </a:rPr>
              <a:t>A</a:t>
            </a:r>
            <a:r>
              <a:rPr lang="fr-CA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ppuyer ses propos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Comparaison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Données ou faits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Exemples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Explications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(Connaissances personnelles)</a:t>
            </a:r>
          </a:p>
          <a:p>
            <a:pPr marL="342900" indent="-342900">
              <a:buFont typeface="+mj-lt"/>
              <a:buAutoNum type="arabicPeriod"/>
            </a:pPr>
            <a:endParaRPr lang="fr-CA" dirty="0"/>
          </a:p>
        </p:txBody>
      </p:sp>
      <p:sp>
        <p:nvSpPr>
          <p:cNvPr id="7" name="ZoneTexte 6"/>
          <p:cNvSpPr txBox="1"/>
          <p:nvPr/>
        </p:nvSpPr>
        <p:spPr>
          <a:xfrm>
            <a:off x="8047725" y="1473974"/>
            <a:ext cx="364453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latin typeface="Segoe Print" panose="02000600000000000000" pitchFamily="2" charset="0"/>
              </a:rPr>
              <a:t>Exemple de question :</a:t>
            </a:r>
          </a:p>
          <a:p>
            <a:endParaRPr lang="fr-CA" dirty="0" smtClean="0">
              <a:latin typeface="Segoe Print" panose="02000600000000000000" pitchFamily="2" charset="0"/>
            </a:endParaRPr>
          </a:p>
          <a:p>
            <a:r>
              <a:rPr lang="fr-CA" dirty="0" smtClean="0">
                <a:latin typeface="Segoe Print" panose="02000600000000000000" pitchFamily="2" charset="0"/>
              </a:rPr>
              <a:t>De quoi l’auteur traite-t-il dans ce texte ?</a:t>
            </a:r>
            <a:endParaRPr lang="fr-CA" dirty="0">
              <a:latin typeface="Segoe Print" panose="02000600000000000000" pitchFamily="2" charset="0"/>
            </a:endParaRPr>
          </a:p>
          <a:p>
            <a:endParaRPr lang="fr-CA" dirty="0" smtClean="0">
              <a:latin typeface="Segoe Print" panose="02000600000000000000" pitchFamily="2" charset="0"/>
            </a:endParaRPr>
          </a:p>
          <a:p>
            <a:endParaRPr lang="fr-CA" dirty="0">
              <a:solidFill>
                <a:srgbClr val="00B050"/>
              </a:solidFill>
              <a:latin typeface="Segoe Print" panose="02000600000000000000" pitchFamily="2" charset="0"/>
            </a:endParaRPr>
          </a:p>
          <a:p>
            <a:pPr algn="just"/>
            <a:r>
              <a:rPr lang="fr-CA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L’auteur veut nous faire prendre conscience de l’importance d’une bonne alimentation. </a:t>
            </a:r>
            <a:r>
              <a:rPr lang="fr-CA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Il décrit les effets néfastes du « </a:t>
            </a:r>
            <a:r>
              <a:rPr lang="fr-CA" dirty="0" err="1" smtClean="0">
                <a:solidFill>
                  <a:srgbClr val="0070C0"/>
                </a:solidFill>
                <a:latin typeface="Segoe Print" panose="02000600000000000000" pitchFamily="2" charset="0"/>
              </a:rPr>
              <a:t>fast</a:t>
            </a:r>
            <a:r>
              <a:rPr lang="fr-CA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 </a:t>
            </a:r>
            <a:r>
              <a:rPr lang="fr-CA" dirty="0" err="1" smtClean="0">
                <a:solidFill>
                  <a:srgbClr val="0070C0"/>
                </a:solidFill>
                <a:latin typeface="Segoe Print" panose="02000600000000000000" pitchFamily="2" charset="0"/>
              </a:rPr>
              <a:t>food</a:t>
            </a:r>
            <a:r>
              <a:rPr lang="fr-CA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 » sur l’organisme et nous montre les conséquences a long terme de la malnutrition comme les maladies cardiovasculaires, l’embonpoint, le diabète, etc.</a:t>
            </a:r>
            <a:endParaRPr lang="fr-CA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756561" y="6275288"/>
            <a:ext cx="6609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latin typeface="Segoe Print" panose="02000600000000000000" pitchFamily="2" charset="0"/>
              </a:rPr>
              <a:t>L</a:t>
            </a:r>
            <a:r>
              <a:rPr lang="fr-CA" b="1" dirty="0" smtClean="0">
                <a:latin typeface="Segoe Print" panose="02000600000000000000" pitchFamily="2" charset="0"/>
              </a:rPr>
              <a:t>a guerre # 6, </a:t>
            </a:r>
            <a:r>
              <a:rPr lang="fr-CA" b="1" dirty="0" smtClean="0">
                <a:latin typeface="Segoe Print" panose="02000600000000000000" pitchFamily="2" charset="0"/>
              </a:rPr>
              <a:t>7, 9b</a:t>
            </a:r>
            <a:r>
              <a:rPr lang="fr-CA" b="1" dirty="0" smtClean="0">
                <a:latin typeface="Segoe Print" panose="02000600000000000000" pitchFamily="2" charset="0"/>
              </a:rPr>
              <a:t>), 14</a:t>
            </a:r>
            <a:endParaRPr lang="fr-CA" b="1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28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73876" y="181711"/>
            <a:ext cx="10707453" cy="1752599"/>
          </a:xfrm>
        </p:spPr>
        <p:txBody>
          <a:bodyPr>
            <a:normAutofit/>
          </a:bodyPr>
          <a:lstStyle/>
          <a:p>
            <a:r>
              <a:rPr lang="fr-CA" sz="4000" cap="small" dirty="0" smtClean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Réaction</a:t>
            </a:r>
            <a:r>
              <a:rPr lang="fr-CA" sz="4000" cap="small" dirty="0" smtClean="0">
                <a:ln w="3175" cmpd="sng">
                  <a:noFill/>
                </a:ln>
                <a:solidFill>
                  <a:schemeClr val="tx1"/>
                </a:solidFill>
                <a:latin typeface="Segoe Print" panose="02000600000000000000" pitchFamily="2" charset="0"/>
              </a:rPr>
              <a:t> : </a:t>
            </a:r>
            <a:r>
              <a:rPr lang="fr-CA" sz="2400" cap="small" dirty="0">
                <a:latin typeface="Segoe Print" panose="02000600000000000000" pitchFamily="2" charset="0"/>
              </a:rPr>
              <a:t>Éléments tirés du </a:t>
            </a:r>
            <a:r>
              <a:rPr lang="fr-CA" sz="2400" b="1" u="sng" cap="small" dirty="0">
                <a:latin typeface="Segoe Print" panose="02000600000000000000" pitchFamily="2" charset="0"/>
              </a:rPr>
              <a:t>texte</a:t>
            </a:r>
            <a:r>
              <a:rPr lang="fr-CA" sz="2400" cap="small" dirty="0">
                <a:latin typeface="Segoe Print" panose="02000600000000000000" pitchFamily="2" charset="0"/>
              </a:rPr>
              <a:t>, de </a:t>
            </a:r>
            <a:r>
              <a:rPr lang="fr-CA" sz="2400" b="1" cap="small" dirty="0">
                <a:latin typeface="Segoe Print" panose="02000600000000000000" pitchFamily="2" charset="0"/>
              </a:rPr>
              <a:t>l’</a:t>
            </a:r>
            <a:r>
              <a:rPr lang="fr-CA" sz="2400" b="1" u="sng" cap="small" dirty="0">
                <a:latin typeface="Segoe Print" panose="02000600000000000000" pitchFamily="2" charset="0"/>
              </a:rPr>
              <a:t>expérience</a:t>
            </a:r>
            <a:r>
              <a:rPr lang="fr-CA" sz="2400" b="1" cap="small" dirty="0">
                <a:latin typeface="Segoe Print" panose="02000600000000000000" pitchFamily="2" charset="0"/>
              </a:rPr>
              <a:t> </a:t>
            </a:r>
            <a:r>
              <a:rPr lang="fr-CA" sz="2400" b="1" cap="small" dirty="0" smtClean="0">
                <a:latin typeface="Segoe Print" panose="02000600000000000000" pitchFamily="2" charset="0"/>
              </a:rPr>
              <a:t>			        </a:t>
            </a:r>
            <a:r>
              <a:rPr lang="fr-CA" sz="2400" b="1" u="sng" cap="small" dirty="0" smtClean="0">
                <a:latin typeface="Segoe Print" panose="02000600000000000000" pitchFamily="2" charset="0"/>
              </a:rPr>
              <a:t>personnelle</a:t>
            </a:r>
            <a:r>
              <a:rPr lang="fr-CA" sz="2400" b="1" cap="small" dirty="0" smtClean="0">
                <a:latin typeface="Segoe Print" panose="02000600000000000000" pitchFamily="2" charset="0"/>
              </a:rPr>
              <a:t> </a:t>
            </a:r>
            <a:r>
              <a:rPr lang="fr-CA" sz="2400" cap="small" dirty="0">
                <a:latin typeface="Segoe Print" panose="02000600000000000000" pitchFamily="2" charset="0"/>
              </a:rPr>
              <a:t>et du </a:t>
            </a:r>
            <a:r>
              <a:rPr lang="fr-CA" sz="2400" b="1" u="sng" cap="small" dirty="0">
                <a:latin typeface="Segoe Print" panose="02000600000000000000" pitchFamily="2" charset="0"/>
              </a:rPr>
              <a:t>bagage culturel</a:t>
            </a:r>
            <a:r>
              <a:rPr lang="fr-CA" sz="2800" b="1" cap="small" dirty="0">
                <a:latin typeface="Segoe Print" panose="02000600000000000000" pitchFamily="2" charset="0"/>
              </a:rPr>
              <a:t/>
            </a:r>
            <a:br>
              <a:rPr lang="fr-CA" sz="2800" b="1" cap="small" dirty="0">
                <a:latin typeface="Segoe Print" panose="02000600000000000000" pitchFamily="2" charset="0"/>
              </a:rPr>
            </a:br>
            <a:endParaRPr lang="fr-CA" sz="4000" cap="small" dirty="0">
              <a:ln w="3175" cmpd="sng">
                <a:noFill/>
              </a:ln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273875" y="1472645"/>
            <a:ext cx="53151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latin typeface="Segoe Print" panose="02000600000000000000" pitchFamily="2" charset="0"/>
              </a:rPr>
              <a:t>Plusieurs réponses possibles, pourvu qu’elles soient appuyées.</a:t>
            </a:r>
            <a:endParaRPr lang="fr-CA" sz="2400" b="1" dirty="0">
              <a:latin typeface="Segoe Print" panose="02000600000000000000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02459" y="2510240"/>
            <a:ext cx="522514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fr-CA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Prendre position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Oui, j’aurais…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Si j’avais vécu une telle expérience,…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fr-CA" dirty="0">
              <a:solidFill>
                <a:srgbClr val="00B0F0"/>
              </a:solidFill>
              <a:latin typeface="Segoe Print" panose="02000600000000000000" pitchFamily="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r-CA" dirty="0">
                <a:solidFill>
                  <a:srgbClr val="0070C0"/>
                </a:solidFill>
                <a:latin typeface="Segoe Print" panose="02000600000000000000" pitchFamily="2" charset="0"/>
              </a:rPr>
              <a:t>A</a:t>
            </a:r>
            <a:r>
              <a:rPr lang="fr-CA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ppuyer ses propos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Comparaison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Données ou faits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Exemples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Explications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Connaissances personnelles, émotions et sentiments, goûts et sensibilité.</a:t>
            </a:r>
          </a:p>
          <a:p>
            <a:pPr marL="342900" indent="-342900">
              <a:buFont typeface="+mj-lt"/>
              <a:buAutoNum type="arabicPeriod"/>
            </a:pPr>
            <a:endParaRPr lang="fr-CA" dirty="0"/>
          </a:p>
        </p:txBody>
      </p:sp>
      <p:sp>
        <p:nvSpPr>
          <p:cNvPr id="6" name="ZoneTexte 5"/>
          <p:cNvSpPr txBox="1"/>
          <p:nvPr/>
        </p:nvSpPr>
        <p:spPr>
          <a:xfrm>
            <a:off x="8047725" y="1473974"/>
            <a:ext cx="364453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latin typeface="Segoe Print" panose="02000600000000000000" pitchFamily="2" charset="0"/>
              </a:rPr>
              <a:t>Exemple de question :</a:t>
            </a:r>
          </a:p>
          <a:p>
            <a:endParaRPr lang="fr-CA" dirty="0" smtClean="0">
              <a:latin typeface="Segoe Print" panose="02000600000000000000" pitchFamily="2" charset="0"/>
            </a:endParaRPr>
          </a:p>
          <a:p>
            <a:r>
              <a:rPr lang="fr-CA" dirty="0" smtClean="0">
                <a:latin typeface="Segoe Print" panose="02000600000000000000" pitchFamily="2" charset="0"/>
              </a:rPr>
              <a:t>Comment aurais-tu réagi à la place d’</a:t>
            </a:r>
            <a:r>
              <a:rPr lang="fr-CA" dirty="0" err="1" smtClean="0">
                <a:latin typeface="Segoe Print" panose="02000600000000000000" pitchFamily="2" charset="0"/>
              </a:rPr>
              <a:t>Arianne</a:t>
            </a:r>
            <a:r>
              <a:rPr lang="fr-CA" dirty="0" smtClean="0">
                <a:latin typeface="Segoe Print" panose="02000600000000000000" pitchFamily="2" charset="0"/>
              </a:rPr>
              <a:t> ?</a:t>
            </a:r>
            <a:endParaRPr lang="fr-CA" dirty="0">
              <a:latin typeface="Segoe Print" panose="02000600000000000000" pitchFamily="2" charset="0"/>
            </a:endParaRPr>
          </a:p>
          <a:p>
            <a:endParaRPr lang="fr-CA" dirty="0" smtClean="0">
              <a:latin typeface="Segoe Print" panose="02000600000000000000" pitchFamily="2" charset="0"/>
            </a:endParaRPr>
          </a:p>
          <a:p>
            <a:endParaRPr lang="fr-CA" dirty="0">
              <a:solidFill>
                <a:srgbClr val="00B050"/>
              </a:solidFill>
              <a:latin typeface="Segoe Print" panose="02000600000000000000" pitchFamily="2" charset="0"/>
            </a:endParaRPr>
          </a:p>
          <a:p>
            <a:pPr algn="just"/>
            <a:r>
              <a:rPr lang="fr-CA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J’aurais réagi exactement de la même manière que le personnage d’</a:t>
            </a:r>
            <a:r>
              <a:rPr lang="fr-CA" dirty="0" err="1" smtClean="0">
                <a:solidFill>
                  <a:srgbClr val="00B050"/>
                </a:solidFill>
                <a:latin typeface="Segoe Print" panose="02000600000000000000" pitchFamily="2" charset="0"/>
              </a:rPr>
              <a:t>Arianne</a:t>
            </a:r>
            <a:r>
              <a:rPr lang="fr-CA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. </a:t>
            </a:r>
            <a:r>
              <a:rPr lang="fr-CA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Son amie ne la respecte pas en l’obligeant à mentir.</a:t>
            </a:r>
            <a:r>
              <a:rPr lang="fr-CA" dirty="0" smtClean="0">
                <a:solidFill>
                  <a:srgbClr val="00B0F0"/>
                </a:solidFill>
                <a:latin typeface="Segoe Print" panose="02000600000000000000" pitchFamily="2" charset="0"/>
              </a:rPr>
              <a:t> </a:t>
            </a:r>
            <a:r>
              <a:rPr lang="fr-CA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Le respect est une valeur importante et cela commence par respecter l’opinion des autres même si elle est différente de la nôtre.</a:t>
            </a:r>
            <a:endParaRPr lang="fr-CA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446059" y="6225491"/>
            <a:ext cx="4141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>
                <a:latin typeface="Segoe Print" panose="02000600000000000000" pitchFamily="2" charset="0"/>
              </a:rPr>
              <a:t>La guerre #8, 15</a:t>
            </a:r>
            <a:endParaRPr lang="fr-CA" b="1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252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8532" y="141514"/>
            <a:ext cx="11834810" cy="1752599"/>
          </a:xfrm>
        </p:spPr>
        <p:txBody>
          <a:bodyPr>
            <a:normAutofit/>
          </a:bodyPr>
          <a:lstStyle/>
          <a:p>
            <a:r>
              <a:rPr lang="fr-CA" sz="40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Appréciation</a:t>
            </a:r>
            <a:r>
              <a:rPr lang="fr-CA" sz="4000" cap="small" dirty="0">
                <a:latin typeface="Segoe Print" panose="02000600000000000000" pitchFamily="2" charset="0"/>
              </a:rPr>
              <a:t> :</a:t>
            </a:r>
            <a:r>
              <a:rPr lang="fr-CA" cap="small" dirty="0">
                <a:latin typeface="Segoe Print" panose="02000600000000000000" pitchFamily="2" charset="0"/>
              </a:rPr>
              <a:t> </a:t>
            </a:r>
            <a:r>
              <a:rPr lang="fr-CA" sz="2400" cap="small" dirty="0">
                <a:latin typeface="Segoe Print" panose="02000600000000000000" pitchFamily="2" charset="0"/>
              </a:rPr>
              <a:t>Éléments tirés du </a:t>
            </a:r>
            <a:r>
              <a:rPr lang="fr-CA" sz="2400" u="sng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texte</a:t>
            </a:r>
            <a:r>
              <a:rPr lang="fr-CA" sz="2400" cap="small" dirty="0">
                <a:latin typeface="Segoe Print" panose="02000600000000000000" pitchFamily="2" charset="0"/>
              </a:rPr>
              <a:t> appuyés </a:t>
            </a:r>
            <a:r>
              <a:rPr lang="fr-CA" sz="2400" cap="small" dirty="0" smtClean="0">
                <a:latin typeface="Segoe Print" panose="02000600000000000000" pitchFamily="2" charset="0"/>
              </a:rPr>
              <a:t>par des 				      </a:t>
            </a:r>
            <a:r>
              <a:rPr lang="fr-CA" sz="2400" u="sng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critères</a:t>
            </a:r>
            <a:r>
              <a:rPr lang="fr-CA" sz="2400" cap="small" dirty="0" smtClean="0">
                <a:latin typeface="Segoe Print" panose="02000600000000000000" pitchFamily="2" charset="0"/>
              </a:rPr>
              <a:t>, parfois comparés avec </a:t>
            </a:r>
            <a:r>
              <a:rPr lang="fr-CA" sz="2400" cap="small" dirty="0">
                <a:latin typeface="Segoe Print" panose="02000600000000000000" pitchFamily="2" charset="0"/>
              </a:rPr>
              <a:t>d’autres œuvres.</a:t>
            </a:r>
            <a:r>
              <a:rPr lang="fr-CA" sz="4000" cap="small" dirty="0">
                <a:latin typeface="Segoe Print" panose="02000600000000000000" pitchFamily="2" charset="0"/>
              </a:rPr>
              <a:t/>
            </a:r>
            <a:br>
              <a:rPr lang="fr-CA" sz="4000" cap="small" dirty="0">
                <a:latin typeface="Segoe Print" panose="02000600000000000000" pitchFamily="2" charset="0"/>
              </a:rPr>
            </a:br>
            <a:endParaRPr lang="fr-CA" cap="small" dirty="0">
              <a:latin typeface="Segoe Print" panose="02000600000000000000" pitchFamily="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516963" y="1325377"/>
            <a:ext cx="560997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fr-CA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Prendre position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Je recommande ce texte…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Le succès de ce roman s’explique par…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fr-CA" dirty="0">
              <a:solidFill>
                <a:srgbClr val="00B0F0"/>
              </a:solidFill>
              <a:latin typeface="Segoe Print" panose="02000600000000000000" pitchFamily="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r-CA" dirty="0">
                <a:solidFill>
                  <a:srgbClr val="0070C0"/>
                </a:solidFill>
                <a:latin typeface="Segoe Print" panose="02000600000000000000" pitchFamily="2" charset="0"/>
              </a:rPr>
              <a:t>A</a:t>
            </a:r>
            <a:r>
              <a:rPr lang="fr-CA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ppuyer ses propos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Comparaison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Données ou faits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Exemples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Explications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Connaissances personnelles</a:t>
            </a:r>
          </a:p>
          <a:p>
            <a:endParaRPr lang="fr-CA" dirty="0">
              <a:solidFill>
                <a:srgbClr val="FF0000"/>
              </a:solidFill>
              <a:latin typeface="Segoe Print" panose="02000600000000000000" pitchFamily="2" charset="0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fr-CA" dirty="0" smtClean="0">
                <a:solidFill>
                  <a:srgbClr val="CC0099"/>
                </a:solidFill>
                <a:latin typeface="Segoe Print" panose="02000600000000000000" pitchFamily="2" charset="0"/>
              </a:rPr>
              <a:t>Se baser sur des critères d’appréciation: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rgbClr val="CC0099"/>
                </a:solidFill>
                <a:latin typeface="Segoe Print" panose="02000600000000000000" pitchFamily="2" charset="0"/>
              </a:rPr>
              <a:t>Thème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rgbClr val="CC0099"/>
                </a:solidFill>
                <a:latin typeface="Segoe Print" panose="02000600000000000000" pitchFamily="2" charset="0"/>
              </a:rPr>
              <a:t>Personnages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rgbClr val="CC0099"/>
                </a:solidFill>
                <a:latin typeface="Segoe Print" panose="02000600000000000000" pitchFamily="2" charset="0"/>
              </a:rPr>
              <a:t>Intrigue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rgbClr val="CC0099"/>
                </a:solidFill>
                <a:latin typeface="Segoe Print" panose="02000600000000000000" pitchFamily="2" charset="0"/>
              </a:rPr>
              <a:t>Lieux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rgbClr val="CC0099"/>
                </a:solidFill>
                <a:latin typeface="Segoe Print" panose="02000600000000000000" pitchFamily="2" charset="0"/>
              </a:rPr>
              <a:t>Procédés d’écriture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rgbClr val="CC0099"/>
                </a:solidFill>
                <a:latin typeface="Segoe Print" panose="02000600000000000000" pitchFamily="2" charset="0"/>
              </a:rPr>
              <a:t>Événements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370526" y="1325377"/>
            <a:ext cx="474681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latin typeface="Segoe Print" panose="02000600000000000000" pitchFamily="2" charset="0"/>
              </a:rPr>
              <a:t>Exemple de question :</a:t>
            </a:r>
          </a:p>
          <a:p>
            <a:endParaRPr lang="fr-CA" dirty="0" smtClean="0">
              <a:latin typeface="Segoe Print" panose="02000600000000000000" pitchFamily="2" charset="0"/>
            </a:endParaRPr>
          </a:p>
          <a:p>
            <a:pPr algn="just"/>
            <a:r>
              <a:rPr lang="fr-CA" dirty="0" smtClean="0">
                <a:latin typeface="Segoe Print" panose="02000600000000000000" pitchFamily="2" charset="0"/>
              </a:rPr>
              <a:t>Lequel des deux textes recommanderais-tu ?</a:t>
            </a:r>
            <a:endParaRPr lang="fr-CA" dirty="0">
              <a:latin typeface="Segoe Print" panose="02000600000000000000" pitchFamily="2" charset="0"/>
            </a:endParaRPr>
          </a:p>
          <a:p>
            <a:endParaRPr lang="fr-CA" dirty="0">
              <a:solidFill>
                <a:srgbClr val="00B050"/>
              </a:solidFill>
              <a:latin typeface="Segoe Print" panose="02000600000000000000" pitchFamily="2" charset="0"/>
            </a:endParaRPr>
          </a:p>
          <a:p>
            <a:pPr algn="just"/>
            <a:r>
              <a:rPr lang="fr-CA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Je recommande le deuxième texte, </a:t>
            </a:r>
            <a:r>
              <a:rPr lang="fr-CA" dirty="0" smtClean="0">
                <a:solidFill>
                  <a:srgbClr val="CC0099"/>
                </a:solidFill>
                <a:latin typeface="Segoe Print" panose="02000600000000000000" pitchFamily="2" charset="0"/>
              </a:rPr>
              <a:t>car le thème de l’amitié</a:t>
            </a:r>
            <a:r>
              <a:rPr lang="fr-CA" dirty="0" smtClean="0">
                <a:solidFill>
                  <a:schemeClr val="accent6">
                    <a:lumMod val="75000"/>
                  </a:schemeClr>
                </a:solidFill>
                <a:latin typeface="Segoe Print" panose="02000600000000000000" pitchFamily="2" charset="0"/>
              </a:rPr>
              <a:t> </a:t>
            </a:r>
            <a:r>
              <a:rPr lang="fr-CA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rejoint davantage les jeunes de mon âge. À l’adolescence, l’amitié est très importante et </a:t>
            </a:r>
            <a:r>
              <a:rPr lang="fr-CA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les personnages de ce récit font tout pour la préserver. J’ai beaucoup aimé le passage où la gang de Mathieu le défend envers et contre tous, car il est différent.</a:t>
            </a:r>
            <a:r>
              <a:rPr lang="fr-CA" dirty="0" smtClean="0">
                <a:solidFill>
                  <a:srgbClr val="00B0F0"/>
                </a:solidFill>
                <a:latin typeface="Segoe Print" panose="02000600000000000000" pitchFamily="2" charset="0"/>
              </a:rPr>
              <a:t> </a:t>
            </a:r>
            <a:r>
              <a:rPr lang="fr-CA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C’est une preuve forte du respect du lien qui les unit malgré leurs différences. Ça m’a plu et ça m’a fait réfléchir à des situations vécues par des jeunes de mon âge.</a:t>
            </a:r>
            <a:endParaRPr lang="fr-CA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358846" y="6488668"/>
            <a:ext cx="4023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>
                <a:latin typeface="Segoe Print" panose="02000600000000000000" pitchFamily="2" charset="0"/>
              </a:rPr>
              <a:t>La guerre #17</a:t>
            </a:r>
            <a:endParaRPr lang="fr-CA" b="1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60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TM10001105[[fn=Rogner]]</Template>
  <TotalTime>258</TotalTime>
  <Words>456</Words>
  <Application>Microsoft Office PowerPoint</Application>
  <PresentationFormat>Grand écran</PresentationFormat>
  <Paragraphs>82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Franklin Gothic Book</vt:lpstr>
      <vt:lpstr>Segoe Print</vt:lpstr>
      <vt:lpstr>Crop</vt:lpstr>
      <vt:lpstr>Les 4 dimensions de la lecture</vt:lpstr>
      <vt:lpstr>Compréhension : tu te bases sur le texte seulement</vt:lpstr>
      <vt:lpstr>Présentation PowerPoint</vt:lpstr>
      <vt:lpstr>Réaction : Éléments tirés du texte, de l’expérience            personnelle et du bagage culturel </vt:lpstr>
      <vt:lpstr>Appréciation : Éléments tirés du texte appuyés par des           critères, parfois comparés avec d’autres œuvres. </vt:lpstr>
    </vt:vector>
  </TitlesOfParts>
  <Company>CS des Affluents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4 dimensions de la lecture</dc:title>
  <dc:creator>Martine Baril</dc:creator>
  <cp:lastModifiedBy>Martine Baril</cp:lastModifiedBy>
  <cp:revision>19</cp:revision>
  <dcterms:created xsi:type="dcterms:W3CDTF">2019-04-23T15:13:16Z</dcterms:created>
  <dcterms:modified xsi:type="dcterms:W3CDTF">2019-05-15T14:22:20Z</dcterms:modified>
</cp:coreProperties>
</file>