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La conjonction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065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87104" y="900752"/>
            <a:ext cx="103722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Qu’est-ce </a:t>
            </a:r>
            <a:r>
              <a:rPr lang="fr-CA" sz="4400" dirty="0" smtClean="0">
                <a:solidFill>
                  <a:schemeClr val="bg1"/>
                </a:solidFill>
              </a:rPr>
              <a:t>qu’une conjonction ?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78170" y="1937742"/>
            <a:ext cx="10235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C’est un </a:t>
            </a:r>
            <a:r>
              <a:rPr lang="fr-CA" sz="2800" dirty="0" smtClean="0">
                <a:solidFill>
                  <a:schemeClr val="bg1"/>
                </a:solidFill>
              </a:rPr>
              <a:t>mot </a:t>
            </a:r>
            <a:r>
              <a:rPr lang="fr-CA" sz="2800" dirty="0" smtClean="0">
                <a:solidFill>
                  <a:schemeClr val="bg1"/>
                </a:solidFill>
              </a:rPr>
              <a:t>invariable qui sert à joindre des éléments.</a:t>
            </a:r>
            <a:endParaRPr lang="fr-CA" sz="2800" dirty="0" smtClean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78170" y="2728511"/>
            <a:ext cx="9771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fr-CA" sz="2800" dirty="0" smtClean="0">
                <a:solidFill>
                  <a:schemeClr val="bg1"/>
                </a:solidFill>
              </a:rPr>
              <a:t>Il existe deux sortes de conjonctions :</a:t>
            </a:r>
            <a:endParaRPr lang="fr-CA" sz="2800" dirty="0" smtClean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542195" y="3519280"/>
            <a:ext cx="9771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chemeClr val="bg1"/>
                </a:solidFill>
              </a:rPr>
              <a:t>Les coordonnants : mais, ou, et, donc, car, ni, or…</a:t>
            </a:r>
            <a:endParaRPr lang="fr-CA" sz="2800" dirty="0" smtClean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542195" y="4310049"/>
            <a:ext cx="97717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chemeClr val="bg1"/>
                </a:solidFill>
              </a:rPr>
              <a:t>Les subordonnants : si, que, quand, comme, lorsque, puisque…</a:t>
            </a:r>
            <a:endParaRPr lang="fr-CA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91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72936" y="2457212"/>
            <a:ext cx="9219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J’aime </a:t>
            </a:r>
            <a:r>
              <a:rPr lang="fr-CA" sz="2800" u="sng" dirty="0" smtClean="0">
                <a:solidFill>
                  <a:schemeClr val="bg1"/>
                </a:solidFill>
              </a:rPr>
              <a:t>le chocolat</a:t>
            </a:r>
            <a:r>
              <a:rPr lang="fr-CA" sz="2800" dirty="0" smtClean="0">
                <a:solidFill>
                  <a:schemeClr val="bg1"/>
                </a:solidFill>
              </a:rPr>
              <a:t> </a:t>
            </a:r>
            <a:r>
              <a:rPr lang="fr-CA" sz="2800" b="1" dirty="0" smtClean="0">
                <a:solidFill>
                  <a:srgbClr val="00B050"/>
                </a:solidFill>
              </a:rPr>
              <a:t>et</a:t>
            </a:r>
            <a:r>
              <a:rPr lang="fr-CA" sz="2800" dirty="0" smtClean="0">
                <a:solidFill>
                  <a:schemeClr val="bg1"/>
                </a:solidFill>
              </a:rPr>
              <a:t> </a:t>
            </a:r>
            <a:r>
              <a:rPr lang="fr-CA" sz="2800" u="sng" dirty="0" smtClean="0">
                <a:solidFill>
                  <a:schemeClr val="bg1"/>
                </a:solidFill>
              </a:rPr>
              <a:t>le caramel</a:t>
            </a:r>
            <a:r>
              <a:rPr lang="fr-CA" sz="2800" dirty="0" smtClean="0">
                <a:solidFill>
                  <a:schemeClr val="bg1"/>
                </a:solidFill>
              </a:rPr>
              <a:t>.</a:t>
            </a:r>
            <a:endParaRPr lang="fr-CA" sz="2800" dirty="0" smtClean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286000" y="3135724"/>
            <a:ext cx="9219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La conjonction </a:t>
            </a:r>
            <a:r>
              <a:rPr lang="fr-CA" sz="2800" b="1" dirty="0" smtClean="0">
                <a:solidFill>
                  <a:srgbClr val="00B050"/>
                </a:solidFill>
              </a:rPr>
              <a:t>et</a:t>
            </a:r>
            <a:r>
              <a:rPr lang="fr-CA" sz="2800" dirty="0" smtClean="0">
                <a:solidFill>
                  <a:schemeClr val="bg1"/>
                </a:solidFill>
              </a:rPr>
              <a:t> unit deux groupes du nom.</a:t>
            </a:r>
            <a:endParaRPr lang="fr-CA" sz="2800" dirty="0" smtClean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40339" y="3983513"/>
            <a:ext cx="9219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u="sng" dirty="0" smtClean="0">
                <a:solidFill>
                  <a:schemeClr val="bg1"/>
                </a:solidFill>
              </a:rPr>
              <a:t>Je cuisinerai un gâteau</a:t>
            </a:r>
            <a:r>
              <a:rPr lang="fr-CA" sz="2800" dirty="0" smtClean="0">
                <a:solidFill>
                  <a:schemeClr val="bg1"/>
                </a:solidFill>
              </a:rPr>
              <a:t> </a:t>
            </a:r>
            <a:r>
              <a:rPr lang="fr-CA" sz="2800" b="1" dirty="0" smtClean="0">
                <a:solidFill>
                  <a:srgbClr val="00B050"/>
                </a:solidFill>
              </a:rPr>
              <a:t>ou</a:t>
            </a:r>
            <a:r>
              <a:rPr lang="fr-CA" sz="2800" dirty="0" smtClean="0">
                <a:solidFill>
                  <a:schemeClr val="bg1"/>
                </a:solidFill>
              </a:rPr>
              <a:t> </a:t>
            </a:r>
            <a:r>
              <a:rPr lang="fr-CA" sz="2800" u="sng" dirty="0" smtClean="0">
                <a:solidFill>
                  <a:schemeClr val="bg1"/>
                </a:solidFill>
              </a:rPr>
              <a:t>je ferai des biscuits</a:t>
            </a:r>
            <a:r>
              <a:rPr lang="fr-CA" sz="2800" dirty="0" smtClean="0">
                <a:solidFill>
                  <a:schemeClr val="bg1"/>
                </a:solidFill>
              </a:rPr>
              <a:t>.</a:t>
            </a:r>
            <a:endParaRPr lang="fr-CA" sz="2800" dirty="0" smtClean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72854" y="4817317"/>
            <a:ext cx="9219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La conjonction </a:t>
            </a:r>
            <a:r>
              <a:rPr lang="fr-CA" sz="2800" b="1" dirty="0" smtClean="0">
                <a:solidFill>
                  <a:srgbClr val="00B050"/>
                </a:solidFill>
              </a:rPr>
              <a:t>ou</a:t>
            </a:r>
            <a:r>
              <a:rPr lang="fr-CA" sz="2800" dirty="0" smtClean="0">
                <a:solidFill>
                  <a:schemeClr val="bg1"/>
                </a:solidFill>
              </a:rPr>
              <a:t> unit deux phrases.</a:t>
            </a:r>
            <a:endParaRPr lang="fr-CA" sz="2800" dirty="0" smtClean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60058" y="1023244"/>
            <a:ext cx="104541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Les </a:t>
            </a:r>
            <a:r>
              <a:rPr lang="fr-CA" sz="2800" b="1" dirty="0" smtClean="0">
                <a:solidFill>
                  <a:srgbClr val="00B050"/>
                </a:solidFill>
              </a:rPr>
              <a:t>coordonnants</a:t>
            </a:r>
            <a:r>
              <a:rPr lang="fr-CA" sz="2800" dirty="0" smtClean="0">
                <a:solidFill>
                  <a:schemeClr val="bg1"/>
                </a:solidFill>
              </a:rPr>
              <a:t> servent à unir deux éléments semblables dans la phrase.</a:t>
            </a:r>
            <a:endParaRPr lang="fr-CA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01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60058" y="1023244"/>
            <a:ext cx="104541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Les </a:t>
            </a:r>
            <a:r>
              <a:rPr lang="fr-CA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subordonnants</a:t>
            </a:r>
            <a:r>
              <a:rPr lang="fr-CA" sz="2800" dirty="0" smtClean="0">
                <a:solidFill>
                  <a:schemeClr val="bg1"/>
                </a:solidFill>
              </a:rPr>
              <a:t> servent à inclure une phrase subordonnée dans une autre phrase.</a:t>
            </a:r>
            <a:endParaRPr lang="fr-CA" sz="2800" dirty="0" smtClean="0">
              <a:solidFill>
                <a:schemeClr val="bg1"/>
              </a:solidFill>
            </a:endParaRPr>
          </a:p>
        </p:txBody>
      </p:sp>
      <p:sp>
        <p:nvSpPr>
          <p:cNvPr id="5" name="Nuage 4"/>
          <p:cNvSpPr/>
          <p:nvPr/>
        </p:nvSpPr>
        <p:spPr>
          <a:xfrm>
            <a:off x="7560860" y="1747839"/>
            <a:ext cx="4080680" cy="1957891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ZoneTexte 5"/>
          <p:cNvSpPr txBox="1"/>
          <p:nvPr/>
        </p:nvSpPr>
        <p:spPr>
          <a:xfrm>
            <a:off x="7970292" y="2241376"/>
            <a:ext cx="3261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 smtClean="0">
                <a:solidFill>
                  <a:schemeClr val="accent2">
                    <a:lumMod val="75000"/>
                  </a:schemeClr>
                </a:solidFill>
              </a:rPr>
              <a:t>Le mot subordonnée signifie « qui dépend de »</a:t>
            </a:r>
            <a:endParaRPr lang="fr-CA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419366" y="3735495"/>
            <a:ext cx="10454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Quand</a:t>
            </a:r>
            <a:r>
              <a:rPr lang="fr-CA" sz="2800" dirty="0" smtClean="0">
                <a:solidFill>
                  <a:schemeClr val="bg1"/>
                </a:solidFill>
              </a:rPr>
              <a:t> il pleut, </a:t>
            </a:r>
            <a:endParaRPr lang="fr-CA" sz="2800" dirty="0" smtClean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347413" y="2086475"/>
            <a:ext cx="47084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Souvent, le </a:t>
            </a:r>
            <a:r>
              <a:rPr lang="fr-CA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subordonnant</a:t>
            </a:r>
            <a:r>
              <a:rPr lang="fr-CA" sz="2800" dirty="0" smtClean="0">
                <a:solidFill>
                  <a:schemeClr val="bg1"/>
                </a:solidFill>
              </a:rPr>
              <a:t> introduira le complément de phrase.</a:t>
            </a:r>
            <a:endParaRPr lang="fr-CA" sz="2800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31393" y="3747176"/>
            <a:ext cx="6734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800" dirty="0">
                <a:solidFill>
                  <a:schemeClr val="bg1"/>
                </a:solidFill>
              </a:rPr>
              <a:t>c’est plus difficile de se lever le matin.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789526" y="4631864"/>
            <a:ext cx="58116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>
                <a:solidFill>
                  <a:schemeClr val="bg1"/>
                </a:solidFill>
              </a:rPr>
              <a:t>Donc, ce groupe de mots est une </a:t>
            </a:r>
            <a:r>
              <a:rPr lang="fr-CA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subordonnée</a:t>
            </a:r>
            <a:r>
              <a:rPr lang="fr-CA" sz="2800" dirty="0" smtClean="0">
                <a:solidFill>
                  <a:schemeClr val="bg1"/>
                </a:solidFill>
              </a:rPr>
              <a:t> et est introduite par un </a:t>
            </a:r>
            <a:r>
              <a:rPr lang="fr-CA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subordonnant</a:t>
            </a:r>
            <a:r>
              <a:rPr lang="fr-CA" sz="2800" dirty="0" smtClean="0">
                <a:solidFill>
                  <a:schemeClr val="bg1"/>
                </a:solidFill>
              </a:rPr>
              <a:t>.</a:t>
            </a:r>
            <a:endParaRPr lang="fr-CA" sz="2800" dirty="0" smtClean="0">
              <a:solidFill>
                <a:schemeClr val="bg1"/>
              </a:solidFill>
            </a:endParaRPr>
          </a:p>
        </p:txBody>
      </p:sp>
      <p:sp>
        <p:nvSpPr>
          <p:cNvPr id="12" name="Flèche à angle droit 11"/>
          <p:cNvSpPr/>
          <p:nvPr/>
        </p:nvSpPr>
        <p:spPr>
          <a:xfrm flipH="1">
            <a:off x="2715903" y="4416678"/>
            <a:ext cx="1733263" cy="103354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69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7" grpId="1"/>
      <p:bldP spid="7" grpId="2"/>
      <p:bldP spid="8" grpId="0"/>
      <p:bldP spid="10" grpId="0"/>
      <p:bldP spid="10" grpId="1"/>
      <p:bldP spid="10" grpId="2"/>
      <p:bldP spid="11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09934" y="995948"/>
            <a:ext cx="103722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Comment différencier la conjonction de la préposition ?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46410" y="2579089"/>
            <a:ext cx="104541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Il est souvent possible de remplacer un coordonnant par un signe de ponctuation :</a:t>
            </a:r>
          </a:p>
          <a:p>
            <a:endParaRPr lang="fr-CA" sz="2800" dirty="0">
              <a:solidFill>
                <a:schemeClr val="bg1"/>
              </a:solidFill>
            </a:endParaRPr>
          </a:p>
          <a:p>
            <a:endParaRPr lang="fr-CA" sz="2800" dirty="0" smtClean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22811" y="3644567"/>
            <a:ext cx="9219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J’aime </a:t>
            </a:r>
            <a:r>
              <a:rPr lang="fr-CA" sz="2800" u="sng" dirty="0" smtClean="0">
                <a:solidFill>
                  <a:schemeClr val="bg1"/>
                </a:solidFill>
              </a:rPr>
              <a:t>le chocolat</a:t>
            </a:r>
            <a:r>
              <a:rPr lang="fr-CA" sz="2800" dirty="0" smtClean="0">
                <a:solidFill>
                  <a:schemeClr val="bg1"/>
                </a:solidFill>
              </a:rPr>
              <a:t> </a:t>
            </a:r>
            <a:r>
              <a:rPr lang="fr-CA" sz="2800" b="1" dirty="0" smtClean="0">
                <a:solidFill>
                  <a:srgbClr val="00B050"/>
                </a:solidFill>
              </a:rPr>
              <a:t>et</a:t>
            </a:r>
            <a:r>
              <a:rPr lang="fr-CA" sz="2800" dirty="0" smtClean="0">
                <a:solidFill>
                  <a:schemeClr val="bg1"/>
                </a:solidFill>
              </a:rPr>
              <a:t> </a:t>
            </a:r>
            <a:r>
              <a:rPr lang="fr-CA" sz="2800" u="sng" dirty="0" smtClean="0">
                <a:solidFill>
                  <a:schemeClr val="bg1"/>
                </a:solidFill>
              </a:rPr>
              <a:t>le caramel</a:t>
            </a:r>
            <a:r>
              <a:rPr lang="fr-CA" sz="2800" dirty="0" smtClean="0">
                <a:solidFill>
                  <a:schemeClr val="bg1"/>
                </a:solidFill>
              </a:rPr>
              <a:t>.</a:t>
            </a:r>
            <a:endParaRPr lang="fr-CA" sz="2800" dirty="0" smtClean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22811" y="4269952"/>
            <a:ext cx="9219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J’aime </a:t>
            </a:r>
            <a:r>
              <a:rPr lang="fr-CA" sz="2800" u="sng" dirty="0" smtClean="0">
                <a:solidFill>
                  <a:schemeClr val="bg1"/>
                </a:solidFill>
              </a:rPr>
              <a:t>le chocolat</a:t>
            </a:r>
            <a:r>
              <a:rPr lang="fr-CA" sz="2800" dirty="0" smtClean="0">
                <a:solidFill>
                  <a:schemeClr val="bg1"/>
                </a:solidFill>
              </a:rPr>
              <a:t> , </a:t>
            </a:r>
            <a:r>
              <a:rPr lang="fr-CA" sz="2800" u="sng" dirty="0" smtClean="0">
                <a:solidFill>
                  <a:schemeClr val="bg1"/>
                </a:solidFill>
              </a:rPr>
              <a:t>le caramel</a:t>
            </a:r>
            <a:r>
              <a:rPr lang="fr-CA" sz="2800" dirty="0" smtClean="0">
                <a:solidFill>
                  <a:schemeClr val="bg1"/>
                </a:solidFill>
              </a:rPr>
              <a:t>.</a:t>
            </a:r>
            <a:endParaRPr lang="fr-CA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53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80865" y="1365391"/>
            <a:ext cx="921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chemeClr val="bg1"/>
                </a:solidFill>
              </a:rPr>
              <a:t>Ce serait impossible avec la préposition :</a:t>
            </a:r>
            <a:endParaRPr lang="fr-CA" sz="3600" dirty="0" smtClean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86333" y="2771111"/>
            <a:ext cx="9219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Je marche </a:t>
            </a:r>
            <a:r>
              <a:rPr lang="fr-CA" sz="2800" u="sng" dirty="0" smtClean="0">
                <a:solidFill>
                  <a:schemeClr val="bg1"/>
                </a:solidFill>
              </a:rPr>
              <a:t>avec</a:t>
            </a:r>
            <a:r>
              <a:rPr lang="fr-CA" sz="2800" dirty="0" smtClean="0">
                <a:solidFill>
                  <a:schemeClr val="bg1"/>
                </a:solidFill>
              </a:rPr>
              <a:t> mes nouveaux souliers.</a:t>
            </a:r>
            <a:endParaRPr lang="fr-CA" sz="2800" dirty="0" smtClean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86333" y="3756025"/>
            <a:ext cx="9219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Je marche , mes nouveaux souliers.</a:t>
            </a:r>
            <a:endParaRPr lang="fr-CA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61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Personnalisé 2">
      <a:dk1>
        <a:sysClr val="windowText" lastClr="000000"/>
      </a:dk1>
      <a:lt1>
        <a:sysClr val="window" lastClr="FFFFFF"/>
      </a:lt1>
      <a:dk2>
        <a:srgbClr val="E33D6F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E8AA8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</TotalTime>
  <Words>215</Words>
  <Application>Microsoft Office PowerPoint</Application>
  <PresentationFormat>Grand écran</PresentationFormat>
  <Paragraphs>24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Salle d’ions</vt:lpstr>
      <vt:lpstr>La conjonction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CS des Affluents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conjonction</dc:title>
  <dc:creator>Martine Baril</dc:creator>
  <cp:lastModifiedBy>Martine Baril</cp:lastModifiedBy>
  <cp:revision>4</cp:revision>
  <dcterms:created xsi:type="dcterms:W3CDTF">2019-10-17T13:33:32Z</dcterms:created>
  <dcterms:modified xsi:type="dcterms:W3CDTF">2019-10-17T14:06:29Z</dcterms:modified>
</cp:coreProperties>
</file>