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nom !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70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Pour terminer, le nom est…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025858" y="2156345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donneur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06220" y="4584917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Le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fr-CA" sz="4400" dirty="0" smtClean="0">
                <a:solidFill>
                  <a:schemeClr val="bg1"/>
                </a:solidFill>
              </a:rPr>
              <a:t> élève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fr-CA" sz="4400" dirty="0" smtClean="0">
                <a:solidFill>
                  <a:schemeClr val="bg1"/>
                </a:solidFill>
              </a:rPr>
              <a:t> sage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fr-C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Flèche courbée vers le bas 6"/>
          <p:cNvSpPr/>
          <p:nvPr/>
        </p:nvSpPr>
        <p:spPr>
          <a:xfrm flipH="1">
            <a:off x="3819099" y="3929825"/>
            <a:ext cx="1569494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Flèche courbée vers le bas 7"/>
          <p:cNvSpPr/>
          <p:nvPr/>
        </p:nvSpPr>
        <p:spPr>
          <a:xfrm>
            <a:off x="5868536" y="3929825"/>
            <a:ext cx="1660479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35273" y="2151012"/>
            <a:ext cx="69876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>
                <a:solidFill>
                  <a:schemeClr val="bg1"/>
                </a:solidFill>
              </a:rPr>
              <a:t>ou receveur d’accord ?</a:t>
            </a:r>
          </a:p>
          <a:p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8465728" y="5640118"/>
            <a:ext cx="397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Alinéa p. 90 à 94 </a:t>
            </a:r>
            <a:r>
              <a:rPr lang="fr-CA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5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1" grpId="0"/>
      <p:bldP spid="11" grpId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47414" y="900752"/>
            <a:ext cx="68921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Qu’est-ce qu’une classe de mots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03110" y="2891893"/>
            <a:ext cx="4653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C’est la sorte de mot.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48316" y="4092222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C’est sa catégorie.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2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Quelles sont les 5 classes de mots variables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21690" y="4809274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Verbe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14650" y="4488089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Pronom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67117" y="3608707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Adjectif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38114" y="2469857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Déterminant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14650" y="2580353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Nom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3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Quelles sont les 3 classes de mots invariables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1444" y="2839660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Adverbe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09497" y="441895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Conjonction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64237" y="305996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Préposition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8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Caractéristiques du nom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0501" y="2157270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Commun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73754" y="215727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Propre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9683" y="3180854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m</a:t>
            </a:r>
            <a:r>
              <a:rPr lang="fr-CA" sz="3600" dirty="0" smtClean="0">
                <a:solidFill>
                  <a:schemeClr val="bg1"/>
                </a:solidFill>
              </a:rPr>
              <a:t>ollusque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amitié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rocher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73754" y="3140836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Roger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Rio de Janeiro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Caramel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96788" y="5450478"/>
            <a:ext cx="919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solidFill>
                  <a:schemeClr val="bg1"/>
                </a:solidFill>
              </a:rPr>
              <a:t>Lequel sera souvent précédé d’un déterminant ?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0" name="Virage 9"/>
          <p:cNvSpPr/>
          <p:nvPr/>
        </p:nvSpPr>
        <p:spPr>
          <a:xfrm flipH="1">
            <a:off x="4749421" y="2116645"/>
            <a:ext cx="1596788" cy="3056175"/>
          </a:xfrm>
          <a:prstGeom prst="ben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Les deux formes du nom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0501" y="2157270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Simple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280244" y="2157269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Composée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0501" y="3180854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m</a:t>
            </a:r>
            <a:r>
              <a:rPr lang="fr-CA" sz="3600" dirty="0" smtClean="0">
                <a:solidFill>
                  <a:schemeClr val="bg1"/>
                </a:solidFill>
              </a:rPr>
              <a:t>ollusque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amitié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rocher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80244" y="3161897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bernard-l’hermite</a:t>
            </a: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b</a:t>
            </a:r>
            <a:r>
              <a:rPr lang="fr-CA" sz="3600" dirty="0" smtClean="0">
                <a:solidFill>
                  <a:schemeClr val="bg1"/>
                </a:solidFill>
              </a:rPr>
              <a:t>rosse à dents</a:t>
            </a: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a</a:t>
            </a:r>
            <a:r>
              <a:rPr lang="fr-CA" sz="3600" dirty="0" smtClean="0">
                <a:solidFill>
                  <a:schemeClr val="bg1"/>
                </a:solidFill>
              </a:rPr>
              <a:t>rc-en-ciel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Genre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55343" y="208903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Féminin (une)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4197" y="2089030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Masculin (un)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5343" y="3154200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crevette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amitié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roche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50674" y="3154198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m</a:t>
            </a:r>
            <a:r>
              <a:rPr lang="fr-CA" sz="3600" dirty="0" smtClean="0">
                <a:solidFill>
                  <a:schemeClr val="bg1"/>
                </a:solidFill>
              </a:rPr>
              <a:t>ollusque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conflit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rocher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Le  nombre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55343" y="208903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Singulier (un seul)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291617" y="208903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Pluriel (plusieurs)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55343" y="3154200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u</a:t>
            </a:r>
            <a:r>
              <a:rPr lang="fr-CA" sz="3600" dirty="0" smtClean="0">
                <a:solidFill>
                  <a:schemeClr val="bg1"/>
                </a:solidFill>
              </a:rPr>
              <a:t>n cheval</a:t>
            </a:r>
            <a:endParaRPr lang="fr-CA" sz="3600" dirty="0">
              <a:solidFill>
                <a:schemeClr val="bg1"/>
              </a:solidFill>
            </a:endParaRP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u</a:t>
            </a:r>
            <a:r>
              <a:rPr lang="fr-CA" sz="3600" dirty="0" smtClean="0">
                <a:solidFill>
                  <a:schemeClr val="bg1"/>
                </a:solidFill>
              </a:rPr>
              <a:t>n ami</a:t>
            </a: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u</a:t>
            </a:r>
            <a:r>
              <a:rPr lang="fr-CA" sz="3600" dirty="0" smtClean="0">
                <a:solidFill>
                  <a:schemeClr val="bg1"/>
                </a:solidFill>
              </a:rPr>
              <a:t>ne bague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91617" y="3154200"/>
            <a:ext cx="4653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d</a:t>
            </a:r>
            <a:r>
              <a:rPr lang="fr-CA" sz="3600" dirty="0" smtClean="0">
                <a:solidFill>
                  <a:schemeClr val="bg1"/>
                </a:solidFill>
              </a:rPr>
              <a:t>es chev</a:t>
            </a:r>
            <a:r>
              <a:rPr lang="fr-CA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aux</a:t>
            </a: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d</a:t>
            </a:r>
            <a:r>
              <a:rPr lang="fr-CA" sz="3600" dirty="0" smtClean="0">
                <a:solidFill>
                  <a:schemeClr val="bg1"/>
                </a:solidFill>
              </a:rPr>
              <a:t>es ami</a:t>
            </a:r>
            <a:r>
              <a:rPr lang="fr-CA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</a:p>
          <a:p>
            <a:pPr algn="ctr"/>
            <a:r>
              <a:rPr lang="fr-CA" sz="3600" dirty="0">
                <a:solidFill>
                  <a:schemeClr val="bg1"/>
                </a:solidFill>
              </a:rPr>
              <a:t>d</a:t>
            </a:r>
            <a:r>
              <a:rPr lang="fr-CA" sz="3600" dirty="0" smtClean="0">
                <a:solidFill>
                  <a:schemeClr val="bg1"/>
                </a:solidFill>
              </a:rPr>
              <a:t>es bague</a:t>
            </a:r>
            <a:r>
              <a:rPr lang="fr-CA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fr-CA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Ça se compte ou pas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55343" y="2089031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Trait comptable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18914" y="2089030"/>
            <a:ext cx="486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Trait non comptable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1445" y="3154200"/>
            <a:ext cx="5227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Une réalité qu’on peut compter :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Clous, dollars, carottes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00549" y="3135882"/>
            <a:ext cx="54943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Une réalité qu’on ne peut pas compter :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Tristesse, liberté, amour</a:t>
            </a:r>
            <a:endParaRPr lang="fr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517</TotalTime>
  <Words>176</Words>
  <Application>Microsoft Office PowerPoint</Application>
  <PresentationFormat>Grand écran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Salle d’ions</vt:lpstr>
      <vt:lpstr>Le nom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nom !</dc:title>
  <dc:creator>Martine Baril</dc:creator>
  <cp:lastModifiedBy>Martine Baril</cp:lastModifiedBy>
  <cp:revision>8</cp:revision>
  <dcterms:created xsi:type="dcterms:W3CDTF">2019-10-03T17:45:02Z</dcterms:created>
  <dcterms:modified xsi:type="dcterms:W3CDTF">2019-10-08T15:37:20Z</dcterms:modified>
</cp:coreProperties>
</file>