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A4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D200B3F0-A9BC-48CE-8EB6-ECE965069900}" type="datetimeFigureOut">
              <a:rPr lang="en-US" dirty="0"/>
              <a:pPr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FFFF-3106-4DDB-AA62-0C80862170D6}" type="datetimeFigureOut">
              <a:rPr lang="en-US" dirty="0"/>
              <a:t>10/18/2019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38B7-AE95-4DC8-9A51-7A71F545B098}" type="datetimeFigureOut">
              <a:rPr lang="en-US" dirty="0"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EC2B-8188-4AC2-9F0D-8D09C51D505A}" type="datetimeFigureOut">
              <a:rPr lang="en-US" dirty="0"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B75E-944F-430B-BE5F-C69FA8823C04}" type="datetimeFigureOut">
              <a:rPr lang="en-US" dirty="0"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E0DC7-7F53-471C-A711-B3DA6F2535F3}" type="datetimeFigureOut">
              <a:rPr lang="en-US" dirty="0"/>
              <a:t>10/18/2019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4C9D-4618-451D-80C1-6A376BB42AB4}" type="datetimeFigureOut">
              <a:rPr lang="en-US" dirty="0"/>
              <a:t>10/18/2019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D2318-CE40-42F6-962A-4C6D6CF697DB}" type="datetimeFigureOut">
              <a:rPr lang="en-US" dirty="0"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6AC1-EB7F-4BEF-90D9-5764B50DAF8A}" type="datetimeFigureOut">
              <a:rPr lang="en-US" dirty="0"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712A-F861-4AB0-A754-4F5A2033CD4B}" type="datetimeFigureOut">
              <a:rPr lang="en-US" dirty="0"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507B7-F2DC-4B2C-B14D-58A9766807A2}" type="datetimeFigureOut">
              <a:rPr lang="en-US" dirty="0"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483D-5CB4-4842-8F2F-05D5276ACF63}" type="datetimeFigureOut">
              <a:rPr lang="en-US" dirty="0"/>
              <a:t>10/18/2019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CE32E-9DC0-47C8-A657-48F5C3E4A10B}" type="datetimeFigureOut">
              <a:rPr lang="en-US" dirty="0"/>
              <a:t>10/18/2019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5C0D-8C3A-4771-A43D-83937FC700D4}" type="datetimeFigureOut">
              <a:rPr lang="en-US" dirty="0"/>
              <a:t>10/18/2019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D2D6-FCC2-425A-A4A7-8058E8C01CB1}" type="datetimeFigureOut">
              <a:rPr lang="en-US" dirty="0"/>
              <a:t>10/18/2019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2683-E6E7-4CC3-9EEE-7854DD4F3545}" type="datetimeFigureOut">
              <a:rPr lang="en-US" dirty="0"/>
              <a:t>10/18/2019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0F81-B39D-4CBB-8BF3-5D6E395D0F72}" type="datetimeFigureOut">
              <a:rPr lang="en-US" dirty="0"/>
              <a:t>10/18/2019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64B320A-89BA-47B2-A525-92E8D10B06E4}" type="datetimeFigureOut">
              <a:rPr lang="en-US" dirty="0"/>
              <a:t>10/18/2019</a:t>
            </a:fld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Le pronom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4710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887104" y="900752"/>
            <a:ext cx="103722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4400" dirty="0" smtClean="0">
                <a:solidFill>
                  <a:schemeClr val="bg1"/>
                </a:solidFill>
              </a:rPr>
              <a:t>Caractéristiques du pronom</a:t>
            </a:r>
            <a:endParaRPr lang="fr-CA" sz="4400" dirty="0">
              <a:solidFill>
                <a:schemeClr val="bg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699145" y="1825485"/>
            <a:ext cx="92190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2800" dirty="0" smtClean="0">
                <a:solidFill>
                  <a:schemeClr val="bg1"/>
                </a:solidFill>
              </a:rPr>
              <a:t>Il sert à la conjugaison 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CA" sz="2800" dirty="0" smtClean="0">
                <a:solidFill>
                  <a:srgbClr val="FFFF00"/>
                </a:solidFill>
              </a:rPr>
              <a:t>Elle</a:t>
            </a:r>
            <a:r>
              <a:rPr lang="fr-CA" sz="2800" dirty="0" smtClean="0">
                <a:solidFill>
                  <a:schemeClr val="bg1"/>
                </a:solidFill>
              </a:rPr>
              <a:t> chante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CA" sz="2800" dirty="0" smtClean="0">
                <a:solidFill>
                  <a:srgbClr val="FFFF00"/>
                </a:solidFill>
              </a:rPr>
              <a:t>Il</a:t>
            </a:r>
            <a:r>
              <a:rPr lang="fr-CA" sz="2800" dirty="0" smtClean="0">
                <a:solidFill>
                  <a:schemeClr val="bg1"/>
                </a:solidFill>
              </a:rPr>
              <a:t> dort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699144" y="3365772"/>
            <a:ext cx="98605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2800" dirty="0" smtClean="0">
                <a:solidFill>
                  <a:schemeClr val="bg1"/>
                </a:solidFill>
              </a:rPr>
              <a:t>Il sert à la reprise de l’information 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CA" sz="2800" dirty="0" err="1" smtClean="0">
                <a:solidFill>
                  <a:schemeClr val="bg1"/>
                </a:solidFill>
              </a:rPr>
              <a:t>Malha</a:t>
            </a:r>
            <a:r>
              <a:rPr lang="fr-CA" sz="2800" dirty="0" smtClean="0">
                <a:solidFill>
                  <a:schemeClr val="bg1"/>
                </a:solidFill>
              </a:rPr>
              <a:t> a perdu son crayon. </a:t>
            </a:r>
            <a:r>
              <a:rPr lang="fr-CA" sz="2800" dirty="0" smtClean="0">
                <a:solidFill>
                  <a:srgbClr val="FFFF00"/>
                </a:solidFill>
              </a:rPr>
              <a:t>Elle</a:t>
            </a:r>
            <a:r>
              <a:rPr lang="fr-CA" sz="2800" dirty="0" smtClean="0">
                <a:solidFill>
                  <a:schemeClr val="bg1"/>
                </a:solidFill>
              </a:rPr>
              <a:t> le cherche partout.</a:t>
            </a:r>
          </a:p>
        </p:txBody>
      </p:sp>
      <p:sp>
        <p:nvSpPr>
          <p:cNvPr id="7" name="Flèche courbée vers le haut 6"/>
          <p:cNvSpPr/>
          <p:nvPr/>
        </p:nvSpPr>
        <p:spPr>
          <a:xfrm flipH="1">
            <a:off x="2797791" y="4291910"/>
            <a:ext cx="4899545" cy="122829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sp>
        <p:nvSpPr>
          <p:cNvPr id="3" name="Nuage 2"/>
          <p:cNvSpPr/>
          <p:nvPr/>
        </p:nvSpPr>
        <p:spPr>
          <a:xfrm>
            <a:off x="7560860" y="1747839"/>
            <a:ext cx="4080680" cy="1957891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" name="ZoneTexte 1"/>
          <p:cNvSpPr txBox="1"/>
          <p:nvPr/>
        </p:nvSpPr>
        <p:spPr>
          <a:xfrm>
            <a:off x="7997587" y="2087797"/>
            <a:ext cx="32618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b="1" dirty="0" smtClean="0">
                <a:solidFill>
                  <a:schemeClr val="accent2">
                    <a:lumMod val="75000"/>
                  </a:schemeClr>
                </a:solidFill>
              </a:rPr>
              <a:t>Le mot ou le groupe de mots que le pronom remplace s’appelle l’antécédent.</a:t>
            </a:r>
            <a:endParaRPr lang="fr-CA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488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3" grpId="0" animBg="1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887104" y="900752"/>
            <a:ext cx="103722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4400" dirty="0" smtClean="0">
                <a:solidFill>
                  <a:schemeClr val="bg1"/>
                </a:solidFill>
              </a:rPr>
              <a:t>Caractéristiques du pronom</a:t>
            </a:r>
            <a:endParaRPr lang="fr-CA" sz="4400" dirty="0">
              <a:solidFill>
                <a:schemeClr val="bg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238233" y="1942476"/>
            <a:ext cx="835243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2800" dirty="0" smtClean="0">
                <a:solidFill>
                  <a:schemeClr val="bg1"/>
                </a:solidFill>
              </a:rPr>
              <a:t>Il existe plusieurs sortes de pronoms :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CA" sz="2800" dirty="0" smtClean="0">
                <a:solidFill>
                  <a:schemeClr val="bg1"/>
                </a:solidFill>
              </a:rPr>
              <a:t>Personnels (je, tu il…)</a:t>
            </a:r>
            <a:endParaRPr lang="fr-CA" sz="2800" dirty="0" smtClean="0">
              <a:solidFill>
                <a:schemeClr val="bg1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fr-CA" sz="2800" dirty="0" smtClean="0">
                <a:solidFill>
                  <a:schemeClr val="bg1"/>
                </a:solidFill>
              </a:rPr>
              <a:t>Possessifs (le mien, les tiens…)</a:t>
            </a:r>
            <a:endParaRPr lang="fr-CA" sz="2800" dirty="0" smtClean="0">
              <a:solidFill>
                <a:schemeClr val="bg1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fr-CA" sz="2800" dirty="0" smtClean="0">
                <a:solidFill>
                  <a:schemeClr val="bg1"/>
                </a:solidFill>
              </a:rPr>
              <a:t>Démonstratifs (ce, </a:t>
            </a:r>
            <a:r>
              <a:rPr lang="fr-CA" sz="2800" dirty="0" smtClean="0">
                <a:solidFill>
                  <a:schemeClr val="bg1"/>
                </a:solidFill>
              </a:rPr>
              <a:t>ceci, celui…)</a:t>
            </a:r>
            <a:endParaRPr lang="fr-CA" sz="2800" dirty="0" smtClean="0">
              <a:solidFill>
                <a:schemeClr val="bg1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fr-CA" sz="2800" dirty="0" smtClean="0">
                <a:solidFill>
                  <a:schemeClr val="bg1"/>
                </a:solidFill>
              </a:rPr>
              <a:t>Relatifs (qui, que, quoi, dont, où…)</a:t>
            </a:r>
            <a:endParaRPr lang="fr-CA" sz="2800" dirty="0" smtClean="0">
              <a:solidFill>
                <a:schemeClr val="bg1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fr-CA" sz="2800" dirty="0" smtClean="0">
                <a:solidFill>
                  <a:schemeClr val="bg1"/>
                </a:solidFill>
              </a:rPr>
              <a:t>Interrogatifs (qui, que, quoi…)</a:t>
            </a:r>
            <a:endParaRPr lang="fr-CA" sz="2800" dirty="0" smtClean="0">
              <a:solidFill>
                <a:schemeClr val="bg1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fr-CA" sz="2800" dirty="0" smtClean="0">
                <a:solidFill>
                  <a:schemeClr val="bg1"/>
                </a:solidFill>
              </a:rPr>
              <a:t>Numéraux (un, deux, vingt…)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CA" sz="2800" dirty="0" smtClean="0">
                <a:solidFill>
                  <a:schemeClr val="bg1"/>
                </a:solidFill>
              </a:rPr>
              <a:t>De quantité (aucun, chacun, personne…)</a:t>
            </a:r>
            <a:endParaRPr lang="fr-CA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295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828801" y="853971"/>
            <a:ext cx="84206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4400" dirty="0" smtClean="0">
                <a:solidFill>
                  <a:schemeClr val="bg1"/>
                </a:solidFill>
              </a:rPr>
              <a:t>Pour terminer, le </a:t>
            </a:r>
            <a:r>
              <a:rPr lang="fr-CA" sz="4400" dirty="0" smtClean="0">
                <a:solidFill>
                  <a:schemeClr val="bg1"/>
                </a:solidFill>
              </a:rPr>
              <a:t>pronom </a:t>
            </a:r>
            <a:r>
              <a:rPr lang="fr-CA" sz="4400" dirty="0" smtClean="0">
                <a:solidFill>
                  <a:schemeClr val="bg1"/>
                </a:solidFill>
              </a:rPr>
              <a:t>est…</a:t>
            </a:r>
            <a:endParaRPr lang="fr-CA" sz="4400" dirty="0">
              <a:solidFill>
                <a:schemeClr val="bg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-1025858" y="2156345"/>
            <a:ext cx="7724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4400" dirty="0" smtClean="0">
                <a:solidFill>
                  <a:schemeClr val="bg1"/>
                </a:solidFill>
              </a:rPr>
              <a:t>donneur</a:t>
            </a:r>
            <a:endParaRPr lang="fr-CA" sz="4400" dirty="0">
              <a:solidFill>
                <a:schemeClr val="bg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135273" y="2151012"/>
            <a:ext cx="698765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4400" dirty="0">
                <a:solidFill>
                  <a:schemeClr val="bg1"/>
                </a:solidFill>
              </a:rPr>
              <a:t>ou receveur d’accord ?</a:t>
            </a:r>
          </a:p>
          <a:p>
            <a:endParaRPr lang="fr-CA" dirty="0"/>
          </a:p>
        </p:txBody>
      </p:sp>
      <p:sp>
        <p:nvSpPr>
          <p:cNvPr id="7" name="ZoneTexte 6"/>
          <p:cNvSpPr txBox="1"/>
          <p:nvPr/>
        </p:nvSpPr>
        <p:spPr>
          <a:xfrm>
            <a:off x="2006220" y="4584917"/>
            <a:ext cx="7724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4400" dirty="0" smtClean="0">
                <a:solidFill>
                  <a:schemeClr val="bg1"/>
                </a:solidFill>
              </a:rPr>
              <a:t>Ils sont sage</a:t>
            </a:r>
            <a:r>
              <a:rPr lang="fr-CA" sz="4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</a:t>
            </a:r>
            <a:endParaRPr lang="fr-CA" sz="4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Flèche courbée vers le bas 8"/>
          <p:cNvSpPr/>
          <p:nvPr/>
        </p:nvSpPr>
        <p:spPr>
          <a:xfrm>
            <a:off x="4353635" y="3929825"/>
            <a:ext cx="1023583" cy="65509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8465728" y="5640118"/>
            <a:ext cx="3976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solidFill>
                  <a:schemeClr val="bg1"/>
                </a:solidFill>
              </a:rPr>
              <a:t>Alinéa p. </a:t>
            </a:r>
            <a:r>
              <a:rPr lang="fr-CA" smtClean="0">
                <a:solidFill>
                  <a:schemeClr val="bg1"/>
                </a:solidFill>
              </a:rPr>
              <a:t>101 à 103 </a:t>
            </a:r>
            <a:r>
              <a:rPr lang="fr-CA" dirty="0" smtClean="0">
                <a:solidFill>
                  <a:schemeClr val="bg1"/>
                </a:solidFill>
                <a:sym typeface="Wingdings" panose="05000000000000000000" pitchFamily="2" charset="2"/>
              </a:rPr>
              <a:t> </a:t>
            </a:r>
            <a:endParaRPr lang="fr-C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187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6" grpId="1"/>
      <p:bldP spid="7" grpId="0"/>
      <p:bldP spid="9" grpId="0" animBg="1"/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le d’ions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63</TotalTime>
  <Words>140</Words>
  <Application>Microsoft Office PowerPoint</Application>
  <PresentationFormat>Grand écran</PresentationFormat>
  <Paragraphs>22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Wingdings</vt:lpstr>
      <vt:lpstr>Wingdings 3</vt:lpstr>
      <vt:lpstr>Salle d’ions</vt:lpstr>
      <vt:lpstr>Le pronom</vt:lpstr>
      <vt:lpstr>Présentation PowerPoint</vt:lpstr>
      <vt:lpstr>Présentation PowerPoint</vt:lpstr>
      <vt:lpstr>Présentation PowerPoint</vt:lpstr>
    </vt:vector>
  </TitlesOfParts>
  <Company>CS des Affluents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pronom</dc:title>
  <dc:creator>Martine Baril</dc:creator>
  <cp:lastModifiedBy>Martine Baril</cp:lastModifiedBy>
  <cp:revision>5</cp:revision>
  <dcterms:created xsi:type="dcterms:W3CDTF">2019-10-08T15:46:01Z</dcterms:created>
  <dcterms:modified xsi:type="dcterms:W3CDTF">2019-10-18T14:27:55Z</dcterms:modified>
</cp:coreProperties>
</file>