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9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9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14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2519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12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698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06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9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4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77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9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30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0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67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3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10/9/2019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Le verbe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018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Que peut faire le verbe 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9696" y="1781159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Il peut se conjuguer !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0309" y="2398916"/>
            <a:ext cx="9498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Oui, oui ! Il peut changer de personne et de temps !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75546" y="316049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N’est-ce pas extraordinaire ?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6316" y="4035314"/>
            <a:ext cx="9382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Je rigole											Tu rigolais			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76316" y="4558534"/>
            <a:ext cx="95193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Il jouera												Nous avons joué			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06220" y="5339336"/>
            <a:ext cx="94988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Quand il n’est pas conjugué, on dit qu’il est…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18311" y="376483"/>
            <a:ext cx="949884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13800" dirty="0" smtClean="0">
                <a:solidFill>
                  <a:schemeClr val="bg1"/>
                </a:solidFill>
              </a:rPr>
              <a:t>À l’infinitif !</a:t>
            </a:r>
            <a:endParaRPr lang="fr-CA" sz="13800" dirty="0">
              <a:solidFill>
                <a:schemeClr val="bg1"/>
              </a:solidFill>
            </a:endParaRPr>
          </a:p>
        </p:txBody>
      </p:sp>
      <p:sp>
        <p:nvSpPr>
          <p:cNvPr id="12" name="Nuage 11"/>
          <p:cNvSpPr/>
          <p:nvPr/>
        </p:nvSpPr>
        <p:spPr>
          <a:xfrm>
            <a:off x="3712190" y="2210242"/>
            <a:ext cx="4080680" cy="1957891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ZoneTexte 12"/>
          <p:cNvSpPr txBox="1"/>
          <p:nvPr/>
        </p:nvSpPr>
        <p:spPr>
          <a:xfrm>
            <a:off x="4148917" y="2550200"/>
            <a:ext cx="3261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b="1" dirty="0" smtClean="0">
                <a:solidFill>
                  <a:schemeClr val="accent2">
                    <a:lumMod val="75000"/>
                  </a:schemeClr>
                </a:solidFill>
              </a:rPr>
              <a:t>Rigoler</a:t>
            </a:r>
            <a:endParaRPr lang="fr-CA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Nuage 13"/>
          <p:cNvSpPr/>
          <p:nvPr/>
        </p:nvSpPr>
        <p:spPr>
          <a:xfrm>
            <a:off x="3712190" y="4253767"/>
            <a:ext cx="4080680" cy="1957891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4148917" y="4593725"/>
            <a:ext cx="3261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b="1" dirty="0" smtClean="0">
                <a:solidFill>
                  <a:schemeClr val="accent2">
                    <a:lumMod val="75000"/>
                  </a:schemeClr>
                </a:solidFill>
              </a:rPr>
              <a:t>Jouer</a:t>
            </a:r>
            <a:endParaRPr lang="fr-CA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5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06220" y="900752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Caractéristiques du </a:t>
            </a:r>
            <a:r>
              <a:rPr lang="fr-CA" sz="4400" dirty="0" smtClean="0">
                <a:solidFill>
                  <a:schemeClr val="bg1"/>
                </a:solidFill>
              </a:rPr>
              <a:t>verbe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0501" y="2157270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Temps simple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68536" y="2157269"/>
            <a:ext cx="4653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u="sng" dirty="0" smtClean="0">
                <a:solidFill>
                  <a:schemeClr val="bg1"/>
                </a:solidFill>
              </a:rPr>
              <a:t>Temps composé</a:t>
            </a:r>
            <a:endParaRPr lang="fr-CA" sz="3600" u="sng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91318" y="3058024"/>
            <a:ext cx="51588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Un seul mot :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Le chaton </a:t>
            </a:r>
            <a:r>
              <a:rPr lang="fr-CA" sz="3600" dirty="0" smtClean="0">
                <a:solidFill>
                  <a:schemeClr val="accent3"/>
                </a:solidFill>
              </a:rPr>
              <a:t>miaule</a:t>
            </a:r>
            <a:r>
              <a:rPr lang="fr-CA" sz="36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Les fourmis </a:t>
            </a:r>
            <a:r>
              <a:rPr lang="fr-CA" sz="3600" dirty="0" smtClean="0">
                <a:solidFill>
                  <a:schemeClr val="accent3"/>
                </a:solidFill>
              </a:rPr>
              <a:t>travaillent</a:t>
            </a:r>
            <a:r>
              <a:rPr lang="fr-CA" sz="3600" dirty="0" smtClean="0">
                <a:solidFill>
                  <a:schemeClr val="bg1"/>
                </a:solidFill>
              </a:rPr>
              <a:t>.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16052" y="3058023"/>
            <a:ext cx="5438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Deux mots :</a:t>
            </a:r>
          </a:p>
          <a:p>
            <a:pPr algn="ctr"/>
            <a:r>
              <a:rPr lang="fr-CA" sz="3600" dirty="0" smtClean="0">
                <a:solidFill>
                  <a:schemeClr val="bg1"/>
                </a:solidFill>
              </a:rPr>
              <a:t>Le chaton </a:t>
            </a:r>
            <a:r>
              <a:rPr lang="fr-CA" sz="3600" dirty="0" smtClean="0">
                <a:solidFill>
                  <a:schemeClr val="accent3"/>
                </a:solidFill>
              </a:rPr>
              <a:t>a miaulé</a:t>
            </a:r>
            <a:r>
              <a:rPr lang="fr-CA" sz="36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650171" y="4857571"/>
            <a:ext cx="212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chemeClr val="bg1"/>
                </a:solidFill>
              </a:rPr>
              <a:t>auxiliaire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444849" y="4846266"/>
            <a:ext cx="311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>
                <a:solidFill>
                  <a:schemeClr val="bg1"/>
                </a:solidFill>
              </a:rPr>
              <a:t>p</a:t>
            </a:r>
            <a:r>
              <a:rPr lang="fr-CA" sz="2800" dirty="0" smtClean="0">
                <a:solidFill>
                  <a:schemeClr val="bg1"/>
                </a:solidFill>
              </a:rPr>
              <a:t>articipe passé</a:t>
            </a:r>
            <a:endParaRPr lang="fr-CA" sz="28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977717" y="4191430"/>
            <a:ext cx="5472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>
                <a:solidFill>
                  <a:schemeClr val="bg1"/>
                </a:solidFill>
              </a:rPr>
              <a:t>Les fourmis </a:t>
            </a:r>
            <a:r>
              <a:rPr lang="fr-CA" sz="3600" dirty="0">
                <a:solidFill>
                  <a:schemeClr val="accent3"/>
                </a:solidFill>
              </a:rPr>
              <a:t>ont travaillé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endParaRPr lang="fr-CA" dirty="0"/>
          </a:p>
        </p:txBody>
      </p:sp>
      <p:sp>
        <p:nvSpPr>
          <p:cNvPr id="12" name="Flèche vers le haut 11"/>
          <p:cNvSpPr/>
          <p:nvPr/>
        </p:nvSpPr>
        <p:spPr>
          <a:xfrm>
            <a:off x="6585040" y="3495152"/>
            <a:ext cx="696036" cy="13624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haut 12"/>
          <p:cNvSpPr/>
          <p:nvPr/>
        </p:nvSpPr>
        <p:spPr>
          <a:xfrm>
            <a:off x="7936173" y="3495152"/>
            <a:ext cx="696036" cy="136241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757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.01341 0.00208 C 0.06601 0.00879 0.04427 0.00439 0.0694 0.00995 C 0.17005 0.00694 0.11302 0.02592 0.14323 0.00208 C 0.14427 0.00115 0.14544 0.00069 0.14661 0 C 0.15065 -0.00556 0.15312 -0.00903 0.15781 -0.01389 C 0.15924 -0.01551 0.1608 -0.01667 0.16224 -0.01783 C 0.16406 -0.02199 0.16562 -0.02639 0.16784 -0.02986 C 0.16953 -0.03241 0.17187 -0.03311 0.17343 -0.03588 C 0.175 -0.03866 0.17552 -0.0426 0.17682 -0.04584 C 0.17773 -0.04792 0.17903 -0.04977 0.18021 -0.05186 C 0.18125 -0.05695 0.18242 -0.06227 0.18346 -0.0676 C 0.18398 -0.06968 0.18411 -0.07176 0.18463 -0.07361 C 0.18528 -0.0757 0.18619 -0.07755 0.18685 -0.07963 C 0.19687 -0.14167 0.18984 -0.09329 0.18802 -0.24468 C 0.18763 -0.27408 0.1845 -0.30348 0.18125 -0.33241 C 0.1806 -0.3382 0.17968 -0.34422 0.17903 -0.35024 C 0.17747 -0.36389 0.17851 -0.36389 0.17461 -0.37801 C 0.16614 -0.40811 0.17369 -0.37547 0.16666 -0.39792 C 0.16146 -0.41482 0.16784 -0.40186 0.16119 -0.41389 C 0.16041 -0.41644 0.16002 -0.41968 0.15885 -0.42176 C 0.15807 -0.42338 0.15664 -0.42292 0.1556 -0.42385 C 0.15429 -0.425 0.15338 -0.42662 0.15221 -0.42778 C 0.14961 -0.43056 0.14713 -0.43403 0.1444 -0.43588 C 0.14179 -0.43727 0.13906 -0.43704 0.13646 -0.43774 C 0.11172 -0.44561 0.14075 -0.43936 0.09961 -0.44584 C 0.08997 -0.45139 0.10521 -0.4426 0.08945 -0.44977 C 0.08724 -0.4507 0.08502 -0.45232 0.08281 -0.45371 C 0.08125 -0.45463 0.07994 -0.45695 0.07825 -0.45764 C 0.07578 -0.4588 0.07304 -0.45903 0.07044 -0.45973 C 0.06211 -0.46459 0.06211 -0.46551 0.05143 -0.46551 L -0.075 -0.46366 C -0.08529 -0.46181 -0.08451 -0.4625 -0.09297 -0.45973 C -0.09479 -0.45903 -0.09675 -0.45857 -0.09857 -0.45764 C -0.11563 -0.44908 -0.10196 -0.45371 -0.11537 -0.44977 C -0.1168 -0.44838 -0.11823 -0.44676 -0.11979 -0.44584 C -0.12279 -0.44399 -0.12591 -0.44352 -0.12878 -0.44167 C -0.13386 -0.43866 -0.13295 -0.43912 -0.13998 -0.43588 C -0.14141 -0.43496 -0.14297 -0.43473 -0.1444 -0.4338 C -0.14805 -0.43172 -0.15313 -0.42686 -0.15677 -0.42593 L -0.16354 -0.42385 C -0.16459 -0.42315 -0.16576 -0.42269 -0.1668 -0.42176 C -0.17175 -0.4176 -0.16875 -0.41736 -0.17474 -0.41389 C -0.17644 -0.41274 -0.17839 -0.4125 -0.18034 -0.41181 C -0.18177 -0.40996 -0.18321 -0.40787 -0.18477 -0.40602 C -0.18998 -0.39931 -0.18737 -0.40394 -0.19375 -0.39399 C -0.20039 -0.38357 -0.19414 -0.3926 -0.19935 -0.38195 C -0.20274 -0.375 -0.20534 -0.37199 -0.20938 -0.36621 C -0.21016 -0.36343 -0.21081 -0.36065 -0.21159 -0.35811 C -0.21407 -0.35139 -0.21524 -0.34977 -0.21836 -0.34422 C -0.21875 -0.34236 -0.2194 -0.34028 -0.2194 -0.3382 C -0.2194 -0.32709 -0.21953 -0.31551 -0.21836 -0.3044 C -0.21797 -0.30162 -0.21641 -0.29954 -0.21498 -0.29838 C -0.21172 -0.29584 -0.20326 -0.29375 -0.19935 -0.2926 C -0.19714 -0.28912 -0.19466 -0.28611 -0.19258 -0.28264 C -0.19128 -0.28033 -0.1905 -0.27709 -0.1892 -0.27454 C -0.18815 -0.27246 -0.18698 -0.27061 -0.18594 -0.26852 C -0.18308 -0.25371 -0.18685 -0.27223 -0.18256 -0.25672 C -0.18203 -0.25486 -0.1819 -0.25255 -0.18138 -0.2507 C -0.18008 -0.24537 -0.17774 -0.24051 -0.17696 -0.23473 C -0.17657 -0.23218 -0.17644 -0.2294 -0.17578 -0.22686 C -0.17448 -0.2213 -0.17136 -0.21088 -0.17136 -0.21088 L -0.17136 -0.21088 " pathEditMode="relative" ptsTypes="AAAAAAAAAAAAAAAAAAAAAAAAAAAAAAAAAAAAAAAAAAAAAAAAAAAAAAAAAAAAAA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  <p:bldP spid="11" grpId="0"/>
      <p:bldP spid="11" grpId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132764" y="879551"/>
            <a:ext cx="98673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Pour terminer, </a:t>
            </a:r>
            <a:r>
              <a:rPr lang="fr-CA" sz="4400" dirty="0" smtClean="0">
                <a:solidFill>
                  <a:schemeClr val="bg1"/>
                </a:solidFill>
              </a:rPr>
              <a:t>l</a:t>
            </a:r>
            <a:r>
              <a:rPr lang="fr-CA" sz="4400" dirty="0" smtClean="0">
                <a:solidFill>
                  <a:schemeClr val="bg1"/>
                </a:solidFill>
              </a:rPr>
              <a:t>e verbe</a:t>
            </a:r>
            <a:r>
              <a:rPr lang="fr-CA" sz="4400" dirty="0" smtClean="0">
                <a:solidFill>
                  <a:schemeClr val="bg1"/>
                </a:solidFill>
              </a:rPr>
              <a:t> est</a:t>
            </a:r>
            <a:r>
              <a:rPr lang="fr-CA" sz="4400" dirty="0" smtClean="0">
                <a:solidFill>
                  <a:schemeClr val="bg1"/>
                </a:solidFill>
              </a:rPr>
              <a:t>…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698311" y="2156345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Donneur ou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899547" y="2156345"/>
            <a:ext cx="69876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solidFill>
                  <a:schemeClr val="bg1"/>
                </a:solidFill>
              </a:rPr>
              <a:t>receveur </a:t>
            </a:r>
            <a:r>
              <a:rPr lang="fr-CA" sz="4400" dirty="0">
                <a:solidFill>
                  <a:schemeClr val="bg1"/>
                </a:solidFill>
              </a:rPr>
              <a:t>d’accord </a:t>
            </a:r>
          </a:p>
          <a:p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2006220" y="4584917"/>
            <a:ext cx="7724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</a:rPr>
              <a:t>Ils sont sage</a:t>
            </a:r>
            <a:r>
              <a:rPr lang="fr-C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</a:t>
            </a:r>
            <a:endParaRPr lang="fr-CA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Flèche courbée vers le bas 7"/>
          <p:cNvSpPr/>
          <p:nvPr/>
        </p:nvSpPr>
        <p:spPr>
          <a:xfrm>
            <a:off x="4353635" y="3929825"/>
            <a:ext cx="1023583" cy="65509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466980" y="2156345"/>
            <a:ext cx="682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>
                <a:solidFill>
                  <a:schemeClr val="bg1"/>
                </a:solidFill>
              </a:rPr>
              <a:t>?</a:t>
            </a:r>
            <a:endParaRPr lang="fr-CA" sz="4400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465728" y="5640118"/>
            <a:ext cx="3976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Alinéa p. </a:t>
            </a:r>
            <a:r>
              <a:rPr lang="fr-CA" smtClean="0">
                <a:solidFill>
                  <a:schemeClr val="bg1"/>
                </a:solidFill>
              </a:rPr>
              <a:t>104 à 107</a:t>
            </a:r>
            <a:r>
              <a:rPr lang="fr-CA" smtClean="0">
                <a:solidFill>
                  <a:schemeClr val="bg1"/>
                </a:solidFill>
              </a:rPr>
              <a:t> </a:t>
            </a:r>
            <a:r>
              <a:rPr lang="fr-CA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fr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  <p:bldP spid="8" grpId="0" animBg="1"/>
      <p:bldP spid="9" grpId="0"/>
      <p:bldP spid="9" grpId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</TotalTime>
  <Words>107</Words>
  <Application>Microsoft Office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Salle d’ions</vt:lpstr>
      <vt:lpstr>Le verbe</vt:lpstr>
      <vt:lpstr>Présentation PowerPoint</vt:lpstr>
      <vt:lpstr>Présentation PowerPoint</vt:lpstr>
      <vt:lpstr>Présentation PowerPoint</vt:lpstr>
    </vt:vector>
  </TitlesOfParts>
  <Company>CS des Affluents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</dc:title>
  <dc:creator>Martine Baril</dc:creator>
  <cp:lastModifiedBy>Martine Baril</cp:lastModifiedBy>
  <cp:revision>4</cp:revision>
  <dcterms:created xsi:type="dcterms:W3CDTF">2019-10-09T13:19:07Z</dcterms:created>
  <dcterms:modified xsi:type="dcterms:W3CDTF">2019-10-09T13:46:32Z</dcterms:modified>
</cp:coreProperties>
</file>