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handoutMasterIdLst>
    <p:handoutMasterId r:id="rId18"/>
  </p:handoutMasterIdLst>
  <p:sldIdLst>
    <p:sldId id="256" r:id="rId5"/>
    <p:sldId id="257" r:id="rId6"/>
    <p:sldId id="261" r:id="rId7"/>
    <p:sldId id="27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5CB"/>
    <a:srgbClr val="3056CB"/>
    <a:srgbClr val="2655CB"/>
    <a:srgbClr val="104CBE"/>
    <a:srgbClr val="3198E5"/>
    <a:srgbClr val="123A61"/>
    <a:srgbClr val="00A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napToObjects="1">
      <p:cViewPr varScale="1">
        <p:scale>
          <a:sx n="88" d="100"/>
          <a:sy n="88" d="100"/>
        </p:scale>
        <p:origin x="678"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30A23-3E98-F64D-859B-DE462771A158}" type="datetimeFigureOut">
              <a:t>27/09/2023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DBF0C-04E2-7C4F-92D3-BB9F31F7BD3A}" type="slidenum">
              <a:t>‹N°›</a:t>
            </a:fld>
            <a:endParaRPr lang="fr-FR"/>
          </a:p>
        </p:txBody>
      </p:sp>
    </p:spTree>
    <p:extLst>
      <p:ext uri="{BB962C8B-B14F-4D97-AF65-F5344CB8AC3E}">
        <p14:creationId xmlns:p14="http://schemas.microsoft.com/office/powerpoint/2010/main" val="356187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636830" y="1830853"/>
            <a:ext cx="3833538" cy="244809"/>
          </a:xfrm>
          <a:prstGeom prst="rect">
            <a:avLst/>
          </a:prstGeom>
        </p:spPr>
        <p:txBody>
          <a:bodyPr tIns="0" bIns="0" anchor="t" anchorCtr="0">
            <a:noAutofit/>
          </a:bodyPr>
          <a:lstStyle>
            <a:lvl1pPr marL="0" indent="0" algn="ctr">
              <a:buFontTx/>
              <a:buNone/>
              <a:defRPr sz="1400" b="1">
                <a:solidFill>
                  <a:srgbClr val="00A4D7"/>
                </a:solidFill>
                <a:latin typeface="Segoe Print" panose="02000600000000000000" pitchFamily="2" charset="0"/>
                <a:cs typeface="Segoe UI Semilight" panose="020B0402040204020203" pitchFamily="34" charset="0"/>
              </a:defRPr>
            </a:lvl1pPr>
          </a:lstStyle>
          <a:p>
            <a:r>
              <a:rPr lang="fr-FR" dirty="0" smtClean="0"/>
              <a:t>Votre </a:t>
            </a:r>
            <a:r>
              <a:rPr lang="fr-FR" dirty="0"/>
              <a:t>sous-titre ici</a:t>
            </a:r>
          </a:p>
        </p:txBody>
      </p:sp>
      <p:sp>
        <p:nvSpPr>
          <p:cNvPr id="3" name="Sous-titre 2"/>
          <p:cNvSpPr>
            <a:spLocks noGrp="1"/>
          </p:cNvSpPr>
          <p:nvPr>
            <p:ph type="subTitle" idx="1" hasCustomPrompt="1"/>
          </p:nvPr>
        </p:nvSpPr>
        <p:spPr>
          <a:xfrm>
            <a:off x="2636829" y="1517892"/>
            <a:ext cx="3833538" cy="369332"/>
          </a:xfrm>
          <a:prstGeom prst="rect">
            <a:avLst/>
          </a:prstGeom>
        </p:spPr>
        <p:txBody>
          <a:bodyPr wrap="square" lIns="0" tIns="0" bIns="0">
            <a:spAutoFit/>
          </a:bodyPr>
          <a:lstStyle>
            <a:lvl1pPr marL="0" indent="0" algn="ctr">
              <a:buNone/>
              <a:defRPr sz="2400" b="1">
                <a:solidFill>
                  <a:srgbClr val="3665CB"/>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4" name="Espace réservé de la date 3"/>
          <p:cNvSpPr>
            <a:spLocks noGrp="1"/>
          </p:cNvSpPr>
          <p:nvPr>
            <p:ph type="dt" sz="half" idx="10"/>
          </p:nvPr>
        </p:nvSpPr>
        <p:spPr>
          <a:xfrm>
            <a:off x="8171560" y="4767263"/>
            <a:ext cx="972440" cy="273844"/>
          </a:xfrm>
        </p:spPr>
        <p:txBody>
          <a:bodyPr/>
          <a:lstStyle>
            <a:lvl1pPr>
              <a:defRPr sz="800">
                <a:solidFill>
                  <a:srgbClr val="FFFFFF"/>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Tree>
    <p:extLst>
      <p:ext uri="{BB962C8B-B14F-4D97-AF65-F5344CB8AC3E}">
        <p14:creationId xmlns:p14="http://schemas.microsoft.com/office/powerpoint/2010/main" val="890694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hap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74905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6" name="Espace réservé du numéro de diapositive 5"/>
          <p:cNvSpPr>
            <a:spLocks noGrp="1"/>
          </p:cNvSpPr>
          <p:nvPr>
            <p:ph type="sldNum" sz="quarter" idx="12"/>
          </p:nvPr>
        </p:nvSpPr>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7" name="Titre 1"/>
          <p:cNvSpPr>
            <a:spLocks noGrp="1"/>
          </p:cNvSpPr>
          <p:nvPr>
            <p:ph type="ctrTitle" hasCustomPrompt="1"/>
          </p:nvPr>
        </p:nvSpPr>
        <p:spPr>
          <a:xfrm>
            <a:off x="2524550" y="2170128"/>
            <a:ext cx="4036587" cy="244809"/>
          </a:xfrm>
          <a:prstGeom prst="rect">
            <a:avLst/>
          </a:prstGeom>
        </p:spPr>
        <p:txBody>
          <a:bodyPr tIns="0" bIns="0" anchor="t" anchorCtr="0">
            <a:noAutofit/>
          </a:bodyPr>
          <a:lstStyle>
            <a:lvl1pPr marL="0" indent="0" algn="ctr">
              <a:buFontTx/>
              <a:buNone/>
              <a:defRPr sz="1400" b="1" baseline="0">
                <a:solidFill>
                  <a:srgbClr val="00A4D7"/>
                </a:solidFill>
                <a:latin typeface="Segoe Print" panose="02000600000000000000" pitchFamily="2" charset="0"/>
                <a:cs typeface="Segoe UI Semilight" panose="020B0402040204020203" pitchFamily="34" charset="0"/>
              </a:defRPr>
            </a:lvl1pPr>
          </a:lstStyle>
          <a:p>
            <a:r>
              <a:rPr lang="fr-FR" dirty="0"/>
              <a:t>Votre sous-titre de section ici</a:t>
            </a:r>
          </a:p>
        </p:txBody>
      </p:sp>
      <p:sp>
        <p:nvSpPr>
          <p:cNvPr id="8" name="Sous-titre 2"/>
          <p:cNvSpPr>
            <a:spLocks noGrp="1"/>
          </p:cNvSpPr>
          <p:nvPr>
            <p:ph type="subTitle" idx="1" hasCustomPrompt="1"/>
          </p:nvPr>
        </p:nvSpPr>
        <p:spPr>
          <a:xfrm>
            <a:off x="2524550" y="1910032"/>
            <a:ext cx="4036587" cy="276999"/>
          </a:xfrm>
          <a:prstGeom prst="rect">
            <a:avLst/>
          </a:prstGeom>
        </p:spPr>
        <p:txBody>
          <a:bodyPr wrap="square" lIns="0" tIns="0" bIns="0">
            <a:spAutoFit/>
          </a:bodyPr>
          <a:lstStyle>
            <a:lvl1pPr marL="0" indent="0" algn="ctr">
              <a:buNone/>
              <a:defRPr sz="1800" b="1" baseline="0">
                <a:solidFill>
                  <a:srgbClr val="3665CB"/>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DE SECTION ICI</a:t>
            </a:r>
          </a:p>
        </p:txBody>
      </p:sp>
    </p:spTree>
    <p:extLst>
      <p:ext uri="{BB962C8B-B14F-4D97-AF65-F5344CB8AC3E}">
        <p14:creationId xmlns:p14="http://schemas.microsoft.com/office/powerpoint/2010/main" val="918733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1804142" y="1665646"/>
            <a:ext cx="2936607" cy="212708"/>
          </a:xfrm>
          <a:prstGeom prst="rect">
            <a:avLst/>
          </a:prstGeom>
        </p:spPr>
        <p:txBody>
          <a:bodyPr lIns="0" tIns="0" rIns="0" bIns="0">
            <a:noAutofit/>
          </a:bodyPr>
          <a:lstStyle>
            <a:lvl1pPr marL="285750" indent="-285750">
              <a:buSzPct val="180000"/>
              <a:buFontTx/>
              <a:buBlip>
                <a:blip r:embed="rId3"/>
              </a:buBlip>
              <a:defRPr sz="1800" b="1" baseline="0">
                <a:solidFill>
                  <a:srgbClr val="00A4D7"/>
                </a:solidFill>
                <a:latin typeface="Segoe Print" panose="02000600000000000000" pitchFamily="2" charset="0"/>
                <a:cs typeface="Segoe UI Semibold" panose="020B0702040204020203" pitchFamily="34" charset="0"/>
              </a:defRPr>
            </a:lvl1pPr>
          </a:lstStyle>
          <a:p>
            <a:pPr lvl="0"/>
            <a:r>
              <a:rPr lang="fr-FR" dirty="0" smtClean="0"/>
              <a:t> Bullet </a:t>
            </a:r>
            <a:r>
              <a:rPr lang="fr-FR" dirty="0"/>
              <a:t>texte</a:t>
            </a:r>
          </a:p>
        </p:txBody>
      </p:sp>
      <p:sp>
        <p:nvSpPr>
          <p:cNvPr id="8" name="Sous-titre 2"/>
          <p:cNvSpPr>
            <a:spLocks noGrp="1"/>
          </p:cNvSpPr>
          <p:nvPr>
            <p:ph type="subTitle" idx="1"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5" name="Espace réservé du texte 14"/>
          <p:cNvSpPr>
            <a:spLocks noGrp="1"/>
          </p:cNvSpPr>
          <p:nvPr>
            <p:ph type="body" sz="quarter" idx="16" hasCustomPrompt="1"/>
          </p:nvPr>
        </p:nvSpPr>
        <p:spPr>
          <a:xfrm>
            <a:off x="2263779" y="1928628"/>
            <a:ext cx="4603898" cy="398537"/>
          </a:xfrm>
          <a:prstGeom prst="rect">
            <a:avLst/>
          </a:prstGeom>
        </p:spPr>
        <p:txBody>
          <a:bodyPr vert="horz" lIns="0" tIns="0" rIns="0" bIns="0" anchor="t" anchorCtr="0"/>
          <a:lstStyle>
            <a:lvl1pPr marL="0" indent="0">
              <a:spcBef>
                <a:spcPts val="0"/>
              </a:spcBef>
              <a:buFontTx/>
              <a:buNone/>
              <a:defRPr lang="fr-FR" sz="12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dirty="0"/>
              <a:t>Votre texte ici</a:t>
            </a:r>
          </a:p>
        </p:txBody>
      </p:sp>
    </p:spTree>
    <p:extLst>
      <p:ext uri="{BB962C8B-B14F-4D97-AF65-F5344CB8AC3E}">
        <p14:creationId xmlns:p14="http://schemas.microsoft.com/office/powerpoint/2010/main" val="3294668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945405" y="1817179"/>
            <a:ext cx="2123311" cy="2545556"/>
          </a:xfrm>
          <a:prstGeom prst="rect">
            <a:avLst/>
          </a:prstGeom>
        </p:spPr>
        <p:txBody>
          <a:bodyPr lIns="0" tIns="0" rIns="0" bIns="0">
            <a:normAutofit/>
          </a:bodyPr>
          <a:lstStyle>
            <a:lvl1pPr marL="0" indent="0">
              <a:buFontTx/>
              <a:buNone/>
              <a:defRPr sz="1200">
                <a:solidFill>
                  <a:srgbClr val="00A4D7"/>
                </a:solidFill>
                <a:latin typeface="Segoe UI Semilight" panose="020B0402040204020203" pitchFamily="34" charset="0"/>
                <a:cs typeface="Segoe UI Semilight" panose="020B04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Votre texte ici</a:t>
            </a:r>
            <a:endParaRPr lang="fr-FR" dirty="0"/>
          </a:p>
        </p:txBody>
      </p:sp>
      <p:sp>
        <p:nvSpPr>
          <p:cNvPr id="4" name="Espace réservé du contenu 3"/>
          <p:cNvSpPr>
            <a:spLocks noGrp="1"/>
          </p:cNvSpPr>
          <p:nvPr>
            <p:ph sz="half" idx="2" hasCustomPrompt="1"/>
          </p:nvPr>
        </p:nvSpPr>
        <p:spPr>
          <a:xfrm>
            <a:off x="4833427" y="1817179"/>
            <a:ext cx="2165347" cy="2545556"/>
          </a:xfrm>
          <a:prstGeom prst="rect">
            <a:avLst/>
          </a:prstGeom>
        </p:spPr>
        <p:txBody>
          <a:bodyPr vert="horz" lIns="0" tIns="0" rIns="0" bIns="0" rtlCol="0">
            <a:normAutofit/>
          </a:bodyPr>
          <a:lstStyle>
            <a:lvl1pPr marL="342900" indent="-342900">
              <a:buFontTx/>
              <a:buNone/>
              <a:defRPr lang="fr-FR" sz="1200" baseline="0">
                <a:solidFill>
                  <a:srgbClr val="00A4D7"/>
                </a:solidFill>
                <a:latin typeface="Segoe UI Semilight" panose="020B0402040204020203" pitchFamily="34" charset="0"/>
                <a:cs typeface="Segoe UI Semilight" panose="020B0402040204020203" pitchFamily="34" charset="0"/>
              </a:defRPr>
            </a:lvl1pPr>
            <a:lvl2pPr>
              <a:defRPr lang="fr-FR" sz="2400"/>
            </a:lvl2pPr>
            <a:lvl3pPr>
              <a:defRPr lang="fr-FR" sz="2000"/>
            </a:lvl3pPr>
            <a:lvl4pPr>
              <a:defRPr lang="fr-FR" sz="1800"/>
            </a:lvl4pPr>
            <a:lvl5pPr>
              <a:defRPr lang="fr-FR" sz="1800"/>
            </a:lvl5pPr>
          </a:lstStyle>
          <a:p>
            <a:pPr marL="0" lvl="0" indent="0">
              <a:buFontTx/>
              <a:buNone/>
            </a:pPr>
            <a:r>
              <a:rPr lang="fr-FR" dirty="0" smtClean="0"/>
              <a:t>Votre texte ici</a:t>
            </a:r>
            <a:endParaRPr lang="fr-FR" dirty="0"/>
          </a:p>
        </p:txBody>
      </p:sp>
      <p:sp>
        <p:nvSpPr>
          <p:cNvPr id="11"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13"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4"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7"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8"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19" name="Espace réservé du texte 10"/>
          <p:cNvSpPr>
            <a:spLocks noGrp="1"/>
          </p:cNvSpPr>
          <p:nvPr>
            <p:ph type="body" sz="quarter" idx="18" hasCustomPrompt="1"/>
          </p:nvPr>
        </p:nvSpPr>
        <p:spPr>
          <a:xfrm>
            <a:off x="4357543" y="1538793"/>
            <a:ext cx="2678528"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Tree>
    <p:extLst>
      <p:ext uri="{BB962C8B-B14F-4D97-AF65-F5344CB8AC3E}">
        <p14:creationId xmlns:p14="http://schemas.microsoft.com/office/powerpoint/2010/main" val="1087509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14"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6"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7"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8"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3" name="Espace réservé du contenu 2"/>
          <p:cNvSpPr>
            <a:spLocks noGrp="1"/>
          </p:cNvSpPr>
          <p:nvPr>
            <p:ph sz="quarter" idx="19" hasCustomPrompt="1"/>
          </p:nvPr>
        </p:nvSpPr>
        <p:spPr>
          <a:xfrm>
            <a:off x="1955800" y="1836701"/>
            <a:ext cx="2362200" cy="2498725"/>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stStyle>
          <a:p>
            <a:pPr lvl="0"/>
            <a:r>
              <a:rPr lang="fr-FR" dirty="0" smtClean="0"/>
              <a:t>Votre texte ici</a:t>
            </a:r>
          </a:p>
        </p:txBody>
      </p:sp>
      <p:sp>
        <p:nvSpPr>
          <p:cNvPr id="19" name="Espace réservé du contenu 2"/>
          <p:cNvSpPr>
            <a:spLocks noGrp="1"/>
          </p:cNvSpPr>
          <p:nvPr>
            <p:ph sz="quarter" idx="20" hasCustomPrompt="1"/>
          </p:nvPr>
        </p:nvSpPr>
        <p:spPr>
          <a:xfrm>
            <a:off x="4573263" y="1836701"/>
            <a:ext cx="2362200" cy="2498725"/>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stStyle>
          <a:p>
            <a:pPr lvl="0"/>
            <a:r>
              <a:rPr lang="fr-FR" dirty="0" smtClean="0"/>
              <a:t>Votre texte ici</a:t>
            </a:r>
          </a:p>
        </p:txBody>
      </p:sp>
    </p:spTree>
    <p:extLst>
      <p:ext uri="{BB962C8B-B14F-4D97-AF65-F5344CB8AC3E}">
        <p14:creationId xmlns:p14="http://schemas.microsoft.com/office/powerpoint/2010/main" val="37430573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9"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1"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2"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Tree>
    <p:extLst>
      <p:ext uri="{BB962C8B-B14F-4D97-AF65-F5344CB8AC3E}">
        <p14:creationId xmlns:p14="http://schemas.microsoft.com/office/powerpoint/2010/main" val="38825220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7"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8"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Tree>
    <p:extLst>
      <p:ext uri="{BB962C8B-B14F-4D97-AF65-F5344CB8AC3E}">
        <p14:creationId xmlns:p14="http://schemas.microsoft.com/office/powerpoint/2010/main" val="3086252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Espace réservé du tableau 21"/>
          <p:cNvSpPr>
            <a:spLocks noGrp="1"/>
          </p:cNvSpPr>
          <p:nvPr>
            <p:ph type="tbl" sz="quarter" idx="19"/>
          </p:nvPr>
        </p:nvSpPr>
        <p:spPr>
          <a:xfrm>
            <a:off x="4326229" y="1534816"/>
            <a:ext cx="3151289" cy="2952517"/>
          </a:xfrm>
          <a:prstGeom prst="rect">
            <a:avLst/>
          </a:prstGeom>
          <a:ln w="57150" cap="sq" cmpd="sng">
            <a:noFill/>
            <a:miter lim="800000"/>
          </a:ln>
        </p:spPr>
        <p:txBody>
          <a:bodyPr anchor="ctr" anchorCtr="0">
            <a:normAutofit/>
          </a:bodyPr>
          <a:lstStyle>
            <a:lvl1pPr marL="0" indent="0" algn="ctr">
              <a:buFontTx/>
              <a:buNone/>
              <a:defRPr sz="1800">
                <a:solidFill>
                  <a:srgbClr val="3198E5"/>
                </a:solidFill>
                <a:latin typeface="Segoe UI Semilight" panose="020B0402040204020203" pitchFamily="34" charset="0"/>
                <a:cs typeface="Segoe UI Semilight" panose="020B0402040204020203" pitchFamily="34" charset="0"/>
              </a:defRPr>
            </a:lvl1pPr>
          </a:lstStyle>
          <a:p>
            <a:r>
              <a:rPr lang="fr-FR" smtClean="0"/>
              <a:t>Cliquez sur l'icône pour ajouter un tableau</a:t>
            </a:r>
            <a:endParaRPr lang="fr-FR"/>
          </a:p>
        </p:txBody>
      </p:sp>
      <p:sp>
        <p:nvSpPr>
          <p:cNvPr id="10"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11"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2"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5" name="Sous-titre 2"/>
          <p:cNvSpPr>
            <a:spLocks noGrp="1"/>
          </p:cNvSpPr>
          <p:nvPr>
            <p:ph type="subTitle" idx="20"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7"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19" name="Espace réservé du texte 14"/>
          <p:cNvSpPr>
            <a:spLocks noGrp="1"/>
          </p:cNvSpPr>
          <p:nvPr>
            <p:ph type="body" sz="quarter" idx="16" hasCustomPrompt="1"/>
          </p:nvPr>
        </p:nvSpPr>
        <p:spPr>
          <a:xfrm>
            <a:off x="1935697" y="1801775"/>
            <a:ext cx="2150060" cy="2685558"/>
          </a:xfrm>
          <a:prstGeom prst="rect">
            <a:avLst/>
          </a:prstGeom>
        </p:spPr>
        <p:txBody>
          <a:bodyPr vert="horz" lIns="0" tIns="0" rIns="0" bIns="0" anchor="t" anchorCtr="0"/>
          <a:lstStyle>
            <a:lvl1pPr marL="0" indent="0">
              <a:spcBef>
                <a:spcPts val="0"/>
              </a:spcBef>
              <a:buFontTx/>
              <a:buNone/>
              <a:defRPr lang="fr-FR" sz="12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a:t>Votre texte ici</a:t>
            </a:r>
          </a:p>
        </p:txBody>
      </p:sp>
    </p:spTree>
    <p:extLst>
      <p:ext uri="{BB962C8B-B14F-4D97-AF65-F5344CB8AC3E}">
        <p14:creationId xmlns:p14="http://schemas.microsoft.com/office/powerpoint/2010/main" val="12481741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27/09/2023</a:t>
            </a:fld>
            <a:endParaRPr lang="fr-FR"/>
          </a:p>
        </p:txBody>
      </p:sp>
      <p:sp>
        <p:nvSpPr>
          <p:cNvPr id="12"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3"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4"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7" name="Espace réservé du texte 14"/>
          <p:cNvSpPr>
            <a:spLocks noGrp="1"/>
          </p:cNvSpPr>
          <p:nvPr>
            <p:ph type="body" sz="quarter" idx="16" hasCustomPrompt="1"/>
          </p:nvPr>
        </p:nvSpPr>
        <p:spPr>
          <a:xfrm>
            <a:off x="1792288" y="4004050"/>
            <a:ext cx="5486400" cy="532485"/>
          </a:xfrm>
          <a:prstGeom prst="rect">
            <a:avLst/>
          </a:prstGeom>
        </p:spPr>
        <p:txBody>
          <a:bodyPr vert="horz" lIns="0" tIns="0" rIns="0" bIns="0" anchor="t" anchorCtr="0"/>
          <a:lstStyle>
            <a:lvl1pPr marL="0" indent="0">
              <a:spcBef>
                <a:spcPts val="0"/>
              </a:spcBef>
              <a:buFontTx/>
              <a:buNone/>
              <a:defRPr lang="fr-FR" sz="10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dirty="0" smtClean="0"/>
              <a:t>Légende</a:t>
            </a:r>
            <a:endParaRPr lang="fr-FR" dirty="0"/>
          </a:p>
        </p:txBody>
      </p:sp>
      <p:sp>
        <p:nvSpPr>
          <p:cNvPr id="4" name="Espace réservé du contenu 3"/>
          <p:cNvSpPr>
            <a:spLocks noGrp="1"/>
          </p:cNvSpPr>
          <p:nvPr>
            <p:ph sz="quarter" idx="18"/>
          </p:nvPr>
        </p:nvSpPr>
        <p:spPr>
          <a:xfrm>
            <a:off x="1792288" y="1363662"/>
            <a:ext cx="5486400" cy="2577913"/>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vl4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4pPr>
            <a:lvl5pPr>
              <a:defRPr lang="fr-FR" sz="1200" kern="1200" baseline="0" dirty="0">
                <a:solidFill>
                  <a:srgbClr val="00A4D7"/>
                </a:solidFill>
                <a:latin typeface="Segoe UI Semilight" panose="020B0402040204020203" pitchFamily="34" charset="0"/>
                <a:ea typeface="+mn-ea"/>
                <a:cs typeface="Segoe UI Semilight" panose="020B0402040204020203" pitchFamily="34" charset="0"/>
              </a:defRPr>
            </a:lvl5pPr>
          </a:lstStyle>
          <a:p>
            <a:pPr lvl="0"/>
            <a:r>
              <a:rPr lang="fr-FR" smtClean="0"/>
              <a:t>Modifier les styles du texte du masque</a:t>
            </a:r>
          </a:p>
        </p:txBody>
      </p:sp>
    </p:spTree>
    <p:extLst>
      <p:ext uri="{BB962C8B-B14F-4D97-AF65-F5344CB8AC3E}">
        <p14:creationId xmlns:p14="http://schemas.microsoft.com/office/powerpoint/2010/main" val="3034935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SegoeBook"/>
                <a:cs typeface="SegoeBook"/>
              </a:defRPr>
            </a:lvl1pPr>
          </a:lstStyle>
          <a:p>
            <a:fld id="{5BBF241E-D95D-F947-BD40-BA0B1092A59D}" type="datetimeFigureOut">
              <a:rPr lang="fr-FR"/>
              <a:pPr/>
              <a:t>27/09/2023</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1">
                    <a:tint val="75000"/>
                  </a:schemeClr>
                </a:solidFill>
                <a:latin typeface="SegoeBook"/>
                <a:cs typeface="SegoeBook"/>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SegoeBook"/>
                <a:cs typeface="SegoeBook"/>
              </a:defRPr>
            </a:lvl1pPr>
          </a:lstStyle>
          <a:p>
            <a:fld id="{604F9983-238B-5A48-87F7-46742A2BA19E}" type="slidenum">
              <a:rPr lang="fr-FR"/>
              <a:pPr/>
              <a:t>‹N°›</a:t>
            </a:fld>
            <a:endParaRPr lang="fr-FR"/>
          </a:p>
        </p:txBody>
      </p:sp>
    </p:spTree>
    <p:extLst>
      <p:ext uri="{BB962C8B-B14F-4D97-AF65-F5344CB8AC3E}">
        <p14:creationId xmlns:p14="http://schemas.microsoft.com/office/powerpoint/2010/main" val="744477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yyddvKBCv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cdpdj.qc.ca/fr/formation/accommodement/Pages/html/motifs-discrimination.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Des mots pour en parler! </a:t>
            </a:r>
            <a:endParaRPr lang="fr-FR" dirty="0"/>
          </a:p>
        </p:txBody>
      </p:sp>
      <p:sp>
        <p:nvSpPr>
          <p:cNvPr id="3" name="Sous-titre 2"/>
          <p:cNvSpPr>
            <a:spLocks noGrp="1"/>
          </p:cNvSpPr>
          <p:nvPr>
            <p:ph type="subTitle" idx="1"/>
          </p:nvPr>
        </p:nvSpPr>
        <p:spPr>
          <a:xfrm>
            <a:off x="2198914" y="1179338"/>
            <a:ext cx="5523310" cy="2031325"/>
          </a:xfrm>
        </p:spPr>
        <p:txBody>
          <a:bodyPr/>
          <a:lstStyle/>
          <a:p>
            <a:r>
              <a:rPr lang="fr-FR" sz="4400" dirty="0" smtClean="0"/>
              <a:t>La discrimination</a:t>
            </a:r>
            <a:endParaRPr lang="fr-FR" sz="4400" dirty="0"/>
          </a:p>
        </p:txBody>
      </p:sp>
      <p:sp>
        <p:nvSpPr>
          <p:cNvPr id="4" name="Étoile à 7 branches 3"/>
          <p:cNvSpPr/>
          <p:nvPr/>
        </p:nvSpPr>
        <p:spPr>
          <a:xfrm>
            <a:off x="76200" y="2727177"/>
            <a:ext cx="2560629" cy="2167885"/>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CA" dirty="0" smtClean="0"/>
              <a:t>Ça fait primaire…</a:t>
            </a:r>
          </a:p>
          <a:p>
            <a:pPr algn="ctr"/>
            <a:r>
              <a:rPr lang="fr-CA" dirty="0" smtClean="0"/>
              <a:t>Mais avouez que c’est « cute »! </a:t>
            </a:r>
            <a:endParaRPr lang="fr-CA" dirty="0"/>
          </a:p>
        </p:txBody>
      </p:sp>
    </p:spTree>
    <p:extLst>
      <p:ext uri="{BB962C8B-B14F-4D97-AF65-F5344CB8AC3E}">
        <p14:creationId xmlns:p14="http://schemas.microsoft.com/office/powerpoint/2010/main" val="126304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21758"/>
            <a:ext cx="6243991" cy="921798"/>
          </a:xfrm>
        </p:spPr>
        <p:txBody>
          <a:bodyPr/>
          <a:lstStyle/>
          <a:p>
            <a:r>
              <a:rPr lang="fr-CA" sz="4000" dirty="0" smtClean="0"/>
              <a:t>F- </a:t>
            </a:r>
            <a:r>
              <a:rPr lang="fr-CA" sz="4000" dirty="0"/>
              <a:t>Racisme systémique</a:t>
            </a:r>
          </a:p>
          <a:p>
            <a:endParaRPr lang="fr-CA" sz="4000" dirty="0"/>
          </a:p>
          <a:p>
            <a:endParaRPr lang="fr-CA" sz="4000" dirty="0" smtClean="0"/>
          </a:p>
          <a:p>
            <a:endParaRPr lang="fr-CA" sz="4000" dirty="0"/>
          </a:p>
          <a:p>
            <a:endParaRPr lang="fr-FR" dirty="0"/>
          </a:p>
        </p:txBody>
      </p:sp>
      <p:sp>
        <p:nvSpPr>
          <p:cNvPr id="3" name="ZoneTexte 2"/>
          <p:cNvSpPr txBox="1"/>
          <p:nvPr/>
        </p:nvSpPr>
        <p:spPr>
          <a:xfrm>
            <a:off x="1382486" y="982657"/>
            <a:ext cx="5954485" cy="5663089"/>
          </a:xfrm>
          <a:prstGeom prst="rect">
            <a:avLst/>
          </a:prstGeom>
          <a:noFill/>
        </p:spPr>
        <p:txBody>
          <a:bodyPr wrap="square" rtlCol="0">
            <a:spAutoFit/>
          </a:bodyPr>
          <a:lstStyle/>
          <a:p>
            <a:endParaRPr lang="fr-CA" dirty="0" smtClean="0"/>
          </a:p>
          <a:p>
            <a:r>
              <a:rPr lang="fr-CA" sz="2600" dirty="0"/>
              <a:t>Nous entendons par racisme systémique la production sociale d’une inégalité fondée sur la race dans les décisions dont les gens font l’objet et les traitements qui leur sont dispensés. </a:t>
            </a:r>
            <a:r>
              <a:rPr lang="fr-CA" sz="2600" dirty="0">
                <a:solidFill>
                  <a:srgbClr val="C00000"/>
                </a:solidFill>
              </a:rPr>
              <a:t>L’inégalité raciale est le résultat de l’organisation de la vie économique, culturelle et politique d’une société</a:t>
            </a:r>
            <a:r>
              <a:rPr lang="fr-CA" sz="2600" dirty="0" smtClean="0">
                <a:solidFill>
                  <a:srgbClr val="C00000"/>
                </a:solidFill>
              </a:rPr>
              <a:t>.</a:t>
            </a:r>
          </a:p>
          <a:p>
            <a:endParaRPr lang="fr-CA" sz="2400" dirty="0">
              <a:solidFill>
                <a:srgbClr val="C00000"/>
              </a:solidFill>
            </a:endParaRPr>
          </a:p>
          <a:p>
            <a:endParaRPr lang="fr-CA" sz="2400" dirty="0"/>
          </a:p>
          <a:p>
            <a:r>
              <a:rPr lang="fr-CA" sz="2400" dirty="0" smtClean="0"/>
              <a:t>						</a:t>
            </a:r>
            <a:r>
              <a:rPr lang="fr-CA" dirty="0" smtClean="0"/>
              <a:t>Source</a:t>
            </a:r>
            <a:r>
              <a:rPr lang="fr-CA" dirty="0"/>
              <a:t> : Barreau du Québec</a:t>
            </a:r>
          </a:p>
          <a:p>
            <a:endParaRPr lang="fr-CA" dirty="0" smtClean="0"/>
          </a:p>
          <a:p>
            <a:r>
              <a:rPr lang="fr-CA" dirty="0"/>
              <a:t>	</a:t>
            </a:r>
            <a:r>
              <a:rPr lang="fr-CA" dirty="0" smtClean="0"/>
              <a:t>	</a:t>
            </a:r>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63606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21758"/>
            <a:ext cx="6243991" cy="3200876"/>
          </a:xfrm>
        </p:spPr>
        <p:txBody>
          <a:bodyPr/>
          <a:lstStyle/>
          <a:p>
            <a:r>
              <a:rPr lang="fr-CA" sz="4000" dirty="0" smtClean="0"/>
              <a:t>G - Xénophobie</a:t>
            </a:r>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4924425"/>
          </a:xfrm>
          <a:prstGeom prst="rect">
            <a:avLst/>
          </a:prstGeom>
          <a:noFill/>
        </p:spPr>
        <p:txBody>
          <a:bodyPr wrap="square" rtlCol="0">
            <a:spAutoFit/>
          </a:bodyPr>
          <a:lstStyle/>
          <a:p>
            <a:r>
              <a:rPr lang="fr-CA" sz="2800" dirty="0" smtClean="0"/>
              <a:t>La </a:t>
            </a:r>
            <a:r>
              <a:rPr lang="fr-CA" sz="2800" dirty="0"/>
              <a:t>xénophobie est une hostilité à ce qui est étranger, plus précisément à l'égard d'un groupe de personnes ou d'un individu considéré comme étranger à son propre groupe. </a:t>
            </a:r>
            <a:r>
              <a:rPr lang="fr-CA" sz="2800" dirty="0">
                <a:solidFill>
                  <a:srgbClr val="C00000"/>
                </a:solidFill>
              </a:rPr>
              <a:t>Elle est principalement motivée par la peur de l’inconnu et la peur de perdre sa propre identité. </a:t>
            </a:r>
          </a:p>
          <a:p>
            <a:r>
              <a:rPr lang="fr-CA" dirty="0" smtClean="0"/>
              <a:t>								Source</a:t>
            </a:r>
            <a:r>
              <a:rPr lang="fr-CA" dirty="0"/>
              <a:t> : Wikipédia</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110718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3672"/>
            <a:ext cx="6243991" cy="4555093"/>
          </a:xfrm>
        </p:spPr>
        <p:txBody>
          <a:bodyPr/>
          <a:lstStyle/>
          <a:p>
            <a:r>
              <a:rPr lang="fr-CA" sz="4000" dirty="0" smtClean="0"/>
              <a:t>H- </a:t>
            </a:r>
            <a:r>
              <a:rPr lang="fr-CA" sz="4000" dirty="0"/>
              <a:t>Accommodement raisonnable</a:t>
            </a:r>
          </a:p>
          <a:p>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5170646"/>
          </a:xfrm>
          <a:prstGeom prst="rect">
            <a:avLst/>
          </a:prstGeom>
          <a:noFill/>
        </p:spPr>
        <p:txBody>
          <a:bodyPr wrap="square" rtlCol="0">
            <a:spAutoFit/>
          </a:bodyPr>
          <a:lstStyle/>
          <a:p>
            <a:endParaRPr lang="fr-CA" dirty="0"/>
          </a:p>
          <a:p>
            <a:r>
              <a:rPr lang="fr-CA" sz="2400" dirty="0"/>
              <a:t>L’obligation qu’ont l’appareil étatique ou les organismes privés d’aménager leurs pratiques, leurs lois ou leurs règlements </a:t>
            </a:r>
            <a:r>
              <a:rPr lang="fr-CA" sz="2400" dirty="0">
                <a:solidFill>
                  <a:srgbClr val="C00000"/>
                </a:solidFill>
              </a:rPr>
              <a:t>afin d’accorder, dans les limites raisonnables, un traitement différentiel à certains individus qui risquent d’être pénalisés par l’application d’une norme à portée universelle</a:t>
            </a:r>
            <a:r>
              <a:rPr lang="fr-CA" sz="2400" dirty="0" smtClean="0">
                <a:solidFill>
                  <a:srgbClr val="C00000"/>
                </a:solidFill>
              </a:rPr>
              <a:t>.</a:t>
            </a:r>
          </a:p>
          <a:p>
            <a:endParaRPr lang="fr-CA" dirty="0"/>
          </a:p>
          <a:p>
            <a:endParaRPr lang="fr-CA" b="1" u="sng" dirty="0" smtClean="0"/>
          </a:p>
          <a:p>
            <a:r>
              <a:rPr lang="fr-CA" b="1" u="sng" dirty="0" smtClean="0"/>
              <a:t>Source</a:t>
            </a:r>
            <a:r>
              <a:rPr lang="fr-CA" b="1" u="sng" dirty="0"/>
              <a:t> :</a:t>
            </a:r>
            <a:r>
              <a:rPr lang="fr-CA" dirty="0"/>
              <a:t> Commission des droits de la personne et des droits de la jeunesse (Québec)</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05847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3672"/>
            <a:ext cx="6243991" cy="4678204"/>
          </a:xfrm>
        </p:spPr>
        <p:txBody>
          <a:bodyPr/>
          <a:lstStyle/>
          <a:p>
            <a:r>
              <a:rPr lang="fr-CA" sz="3200" dirty="0" smtClean="0"/>
              <a:t>En complément:</a:t>
            </a:r>
          </a:p>
          <a:p>
            <a:r>
              <a:rPr lang="fr-CA" sz="3800" dirty="0" smtClean="0"/>
              <a:t>Égalité vs Équité</a:t>
            </a:r>
            <a:endParaRPr lang="fr-CA" sz="3800" dirty="0"/>
          </a:p>
          <a:p>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1477328"/>
          </a:xfrm>
          <a:prstGeom prst="rect">
            <a:avLst/>
          </a:prstGeom>
          <a:noFill/>
        </p:spPr>
        <p:txBody>
          <a:bodyPr wrap="square" rtlCol="0">
            <a:spAutoFit/>
          </a:bodyPr>
          <a:lstStyle/>
          <a:p>
            <a:endParaRPr lang="fr-CA" dirty="0"/>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pic>
        <p:nvPicPr>
          <p:cNvPr id="4" name="Image 3"/>
          <p:cNvPicPr>
            <a:picLocks noChangeAspect="1"/>
          </p:cNvPicPr>
          <p:nvPr/>
        </p:nvPicPr>
        <p:blipFill>
          <a:blip r:embed="rId2"/>
          <a:stretch>
            <a:fillRect/>
          </a:stretch>
        </p:blipFill>
        <p:spPr>
          <a:xfrm>
            <a:off x="2373085" y="1310308"/>
            <a:ext cx="4612821" cy="3312711"/>
          </a:xfrm>
          <a:prstGeom prst="rect">
            <a:avLst/>
          </a:prstGeom>
        </p:spPr>
      </p:pic>
    </p:spTree>
    <p:extLst>
      <p:ext uri="{BB962C8B-B14F-4D97-AF65-F5344CB8AC3E}">
        <p14:creationId xmlns:p14="http://schemas.microsoft.com/office/powerpoint/2010/main" val="82451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1265" y="2184885"/>
            <a:ext cx="4036587" cy="244809"/>
          </a:xfrm>
        </p:spPr>
        <p:txBody>
          <a:bodyPr/>
          <a:lstStyle/>
          <a:p>
            <a:r>
              <a:rPr lang="fr-FR" sz="2800" dirty="0" smtClean="0"/>
              <a:t>Prends des notes!!!</a:t>
            </a:r>
            <a:endParaRPr lang="fr-FR" sz="2800" dirty="0"/>
          </a:p>
        </p:txBody>
      </p:sp>
      <p:sp>
        <p:nvSpPr>
          <p:cNvPr id="3" name="Sous-titre 2"/>
          <p:cNvSpPr>
            <a:spLocks noGrp="1"/>
          </p:cNvSpPr>
          <p:nvPr>
            <p:ph type="subTitle" idx="1"/>
          </p:nvPr>
        </p:nvSpPr>
        <p:spPr>
          <a:xfrm>
            <a:off x="2361265" y="1446221"/>
            <a:ext cx="4036587" cy="738664"/>
          </a:xfrm>
        </p:spPr>
        <p:txBody>
          <a:bodyPr/>
          <a:lstStyle/>
          <a:p>
            <a:r>
              <a:rPr lang="fr-FR" sz="2400" dirty="0" smtClean="0">
                <a:ln w="6600">
                  <a:solidFill>
                    <a:schemeClr val="accent2"/>
                  </a:solidFill>
                  <a:prstDash val="solid"/>
                </a:ln>
                <a:solidFill>
                  <a:srgbClr val="FFFFFF"/>
                </a:solidFill>
                <a:effectLst>
                  <a:outerShdw dist="38100" dir="2700000" algn="tl" rotWithShape="0">
                    <a:schemeClr val="accent2"/>
                  </a:outerShdw>
                </a:effectLst>
              </a:rPr>
              <a:t>Maintenant que t’as ri de mon PowerPoint…</a:t>
            </a:r>
            <a:endParaRPr lang="fr-FR" sz="240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78141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832693" y="513372"/>
            <a:ext cx="3639898" cy="984885"/>
          </a:xfrm>
        </p:spPr>
        <p:txBody>
          <a:bodyPr/>
          <a:lstStyle/>
          <a:p>
            <a:r>
              <a:rPr lang="fr-CA" sz="4000" dirty="0"/>
              <a:t>A- Tolérance</a:t>
            </a:r>
          </a:p>
          <a:p>
            <a:endParaRPr lang="fr-FR" dirty="0"/>
          </a:p>
        </p:txBody>
      </p:sp>
      <p:sp>
        <p:nvSpPr>
          <p:cNvPr id="3" name="ZoneTexte 2"/>
          <p:cNvSpPr txBox="1"/>
          <p:nvPr/>
        </p:nvSpPr>
        <p:spPr>
          <a:xfrm>
            <a:off x="1382486" y="1226114"/>
            <a:ext cx="5954485" cy="3877985"/>
          </a:xfrm>
          <a:prstGeom prst="rect">
            <a:avLst/>
          </a:prstGeom>
          <a:noFill/>
        </p:spPr>
        <p:txBody>
          <a:bodyPr wrap="square" rtlCol="0">
            <a:spAutoFit/>
          </a:bodyPr>
          <a:lstStyle/>
          <a:p>
            <a:r>
              <a:rPr lang="fr-CA" sz="2400" dirty="0"/>
              <a:t>La tolérance est le respect, l'acceptation et l'appréciation de la richesse et de la diversité des cultures de notre monde, de nos modes d'expression et de nos manières d'exprimer notre qualité d'êtres humains. </a:t>
            </a:r>
            <a:r>
              <a:rPr lang="fr-CA" sz="2400" dirty="0">
                <a:solidFill>
                  <a:srgbClr val="C00000"/>
                </a:solidFill>
              </a:rPr>
              <a:t>Elle vise à favoriser l'édification de la paix par le respect des droits de l'homme et la pratique de la démocratie et à contrer l'intolérance. </a:t>
            </a:r>
            <a:endParaRPr lang="fr-CA" sz="2400" dirty="0" smtClean="0">
              <a:solidFill>
                <a:srgbClr val="C00000"/>
              </a:solidFill>
            </a:endParaRPr>
          </a:p>
          <a:p>
            <a:endParaRPr lang="fr-CA" dirty="0"/>
          </a:p>
          <a:p>
            <a:r>
              <a:rPr lang="fr-CA" dirty="0"/>
              <a:t>	</a:t>
            </a:r>
            <a:r>
              <a:rPr lang="fr-CA" dirty="0" smtClean="0"/>
              <a:t>							</a:t>
            </a:r>
          </a:p>
          <a:p>
            <a:r>
              <a:rPr lang="fr-CA" dirty="0"/>
              <a:t>	</a:t>
            </a:r>
            <a:r>
              <a:rPr lang="fr-CA" dirty="0" smtClean="0"/>
              <a:t>								Source</a:t>
            </a:r>
            <a:r>
              <a:rPr lang="fr-CA" dirty="0"/>
              <a:t> : Unesco</a:t>
            </a:r>
          </a:p>
        </p:txBody>
      </p:sp>
    </p:spTree>
    <p:extLst>
      <p:ext uri="{BB962C8B-B14F-4D97-AF65-F5344CB8AC3E}">
        <p14:creationId xmlns:p14="http://schemas.microsoft.com/office/powerpoint/2010/main" val="252195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621971" y="0"/>
            <a:ext cx="6346372" cy="1224951"/>
          </a:xfrm>
        </p:spPr>
        <p:txBody>
          <a:bodyPr/>
          <a:lstStyle/>
          <a:p>
            <a:r>
              <a:rPr lang="fr-FR" sz="4000" dirty="0" smtClean="0"/>
              <a:t>En complément</a:t>
            </a:r>
          </a:p>
          <a:p>
            <a:r>
              <a:rPr lang="fr-CA" sz="1800" dirty="0" smtClean="0"/>
              <a:t>La </a:t>
            </a:r>
            <a:r>
              <a:rPr lang="fr-CA" sz="1800" dirty="0"/>
              <a:t>Charte des droits et libertés de la personne du </a:t>
            </a:r>
            <a:r>
              <a:rPr lang="fr-CA" sz="1800" dirty="0" smtClean="0"/>
              <a:t>Québec</a:t>
            </a:r>
            <a:endParaRPr lang="fr-FR" sz="1800" dirty="0"/>
          </a:p>
        </p:txBody>
      </p:sp>
      <p:sp>
        <p:nvSpPr>
          <p:cNvPr id="3" name="ZoneTexte 2"/>
          <p:cNvSpPr txBox="1"/>
          <p:nvPr/>
        </p:nvSpPr>
        <p:spPr>
          <a:xfrm>
            <a:off x="1382485" y="1237617"/>
            <a:ext cx="5867400" cy="4093428"/>
          </a:xfrm>
          <a:prstGeom prst="rect">
            <a:avLst/>
          </a:prstGeom>
          <a:noFill/>
        </p:spPr>
        <p:txBody>
          <a:bodyPr wrap="square" rtlCol="0">
            <a:spAutoFit/>
          </a:bodyPr>
          <a:lstStyle/>
          <a:p>
            <a:r>
              <a:rPr lang="fr-CA" sz="1600" dirty="0" smtClean="0"/>
              <a:t>Au Québec</a:t>
            </a:r>
            <a:r>
              <a:rPr lang="fr-CA" sz="1600" b="1" dirty="0" smtClean="0">
                <a:solidFill>
                  <a:srgbClr val="C00000"/>
                </a:solidFill>
              </a:rPr>
              <a:t>, le respect des droits </a:t>
            </a:r>
            <a:r>
              <a:rPr lang="fr-CA" sz="1600" dirty="0" smtClean="0"/>
              <a:t>de l’homme (droits humains</a:t>
            </a:r>
            <a:r>
              <a:rPr lang="fr-CA" sz="1600" dirty="0"/>
              <a:t>?) </a:t>
            </a:r>
            <a:r>
              <a:rPr lang="fr-CA" sz="1600" dirty="0" smtClean="0"/>
              <a:t>passe principalement par la </a:t>
            </a:r>
            <a:r>
              <a:rPr lang="fr-CA" sz="1600" i="1" dirty="0" smtClean="0"/>
              <a:t>Charte </a:t>
            </a:r>
            <a:r>
              <a:rPr lang="fr-CA" sz="1600" i="1" dirty="0"/>
              <a:t>des droits et libertés de la personne du </a:t>
            </a:r>
            <a:r>
              <a:rPr lang="fr-CA" sz="1600" i="1" dirty="0" smtClean="0"/>
              <a:t>Québec</a:t>
            </a:r>
            <a:r>
              <a:rPr lang="fr-CA" sz="1600" i="1" dirty="0"/>
              <a:t>. </a:t>
            </a:r>
            <a:r>
              <a:rPr lang="fr-CA" sz="1200" i="1" dirty="0" smtClean="0">
                <a:hlinkClick r:id="rId2"/>
              </a:rPr>
              <a:t>https</a:t>
            </a:r>
            <a:r>
              <a:rPr lang="fr-CA" sz="1200" i="1" dirty="0">
                <a:hlinkClick r:id="rId2"/>
              </a:rPr>
              <a:t>://</a:t>
            </a:r>
            <a:r>
              <a:rPr lang="fr-CA" sz="1200" i="1" dirty="0" smtClean="0">
                <a:hlinkClick r:id="rId2"/>
              </a:rPr>
              <a:t>www.youtube.com/watch?v=YyyddvKBCvk</a:t>
            </a:r>
            <a:endParaRPr lang="fr-CA" sz="1200" i="1" dirty="0" smtClean="0"/>
          </a:p>
          <a:p>
            <a:r>
              <a:rPr lang="fr-CA" i="1" dirty="0" smtClean="0"/>
              <a:t/>
            </a:r>
            <a:br>
              <a:rPr lang="fr-CA" i="1" dirty="0" smtClean="0"/>
            </a:br>
            <a:r>
              <a:rPr lang="fr-CA" sz="1600" dirty="0" smtClean="0"/>
              <a:t>Elle </a:t>
            </a:r>
            <a:r>
              <a:rPr lang="fr-CA" sz="1600" dirty="0"/>
              <a:t>protège une série de libertés et de droits fondamentaux (articles 1 à 9), dont les droits à la vie, à l’intégrité et à la liberté, le droit à l’égalité (articles 10 à 20,1), des droits politiques (articles 21 à 24,1), des droits judiciaires (articles 25 à 38) et des droits économiques, sociaux et culturels (articles 39 à 48). </a:t>
            </a:r>
            <a:r>
              <a:rPr lang="fr-CA" sz="1600" b="1" dirty="0">
                <a:solidFill>
                  <a:srgbClr val="C00000"/>
                </a:solidFill>
              </a:rPr>
              <a:t>Elle a pour objectif la protection du droit à la dignité et à l’égalité de tout être humain</a:t>
            </a:r>
            <a:r>
              <a:rPr lang="fr-CA" sz="1600" dirty="0"/>
              <a:t>. Ses dispositions régissent à la fois les rapports entre l’État et les citoyens et les rapports de droit privé. Elle est de nature quasi constitutionnelle </a:t>
            </a:r>
            <a:r>
              <a:rPr lang="fr-CA" sz="1600" b="1" dirty="0">
                <a:solidFill>
                  <a:srgbClr val="C00000"/>
                </a:solidFill>
              </a:rPr>
              <a:t>et a primauté sur les autres lois</a:t>
            </a:r>
            <a:r>
              <a:rPr lang="fr-CA" sz="1600" b="1">
                <a:solidFill>
                  <a:srgbClr val="C00000"/>
                </a:solidFill>
              </a:rPr>
              <a:t>. </a:t>
            </a:r>
            <a:endParaRPr lang="fr-CA" sz="1600" b="1" smtClean="0">
              <a:solidFill>
                <a:srgbClr val="C00000"/>
              </a:solidFill>
            </a:endParaRPr>
          </a:p>
          <a:p>
            <a:endParaRPr lang="fr-CA" sz="1600" b="1" dirty="0" smtClean="0">
              <a:solidFill>
                <a:srgbClr val="C00000"/>
              </a:solidFill>
            </a:endParaRPr>
          </a:p>
          <a:p>
            <a:r>
              <a:rPr lang="fr-CA" sz="1600" dirty="0" smtClean="0"/>
              <a:t>                                                Source: Tribunal des droits de la personne	</a:t>
            </a:r>
            <a:r>
              <a:rPr lang="fr-CA" dirty="0" smtClean="0">
                <a:solidFill>
                  <a:srgbClr val="C00000"/>
                </a:solidFill>
              </a:rPr>
              <a:t>			</a:t>
            </a:r>
            <a:endParaRPr lang="fr-CA" dirty="0">
              <a:solidFill>
                <a:srgbClr val="C00000"/>
              </a:solidFill>
            </a:endParaRPr>
          </a:p>
        </p:txBody>
      </p:sp>
    </p:spTree>
    <p:extLst>
      <p:ext uri="{BB962C8B-B14F-4D97-AF65-F5344CB8AC3E}">
        <p14:creationId xmlns:p14="http://schemas.microsoft.com/office/powerpoint/2010/main" val="125947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351314" y="513372"/>
            <a:ext cx="4121277" cy="1600438"/>
          </a:xfrm>
        </p:spPr>
        <p:txBody>
          <a:bodyPr/>
          <a:lstStyle/>
          <a:p>
            <a:r>
              <a:rPr lang="fr-CA" sz="4000" dirty="0"/>
              <a:t>B- Intolérance</a:t>
            </a:r>
          </a:p>
          <a:p>
            <a:endParaRPr lang="fr-FR" dirty="0"/>
          </a:p>
        </p:txBody>
      </p:sp>
      <p:sp>
        <p:nvSpPr>
          <p:cNvPr id="3" name="ZoneTexte 2"/>
          <p:cNvSpPr txBox="1"/>
          <p:nvPr/>
        </p:nvSpPr>
        <p:spPr>
          <a:xfrm>
            <a:off x="1382486" y="1226114"/>
            <a:ext cx="5954485" cy="3970318"/>
          </a:xfrm>
          <a:prstGeom prst="rect">
            <a:avLst/>
          </a:prstGeom>
          <a:noFill/>
        </p:spPr>
        <p:txBody>
          <a:bodyPr wrap="square" rtlCol="0">
            <a:spAutoFit/>
          </a:bodyPr>
          <a:lstStyle/>
          <a:p>
            <a:r>
              <a:rPr lang="fr-CA" sz="3600" dirty="0" smtClean="0"/>
              <a:t>Refus </a:t>
            </a:r>
            <a:r>
              <a:rPr lang="fr-CA" sz="3600" dirty="0"/>
              <a:t>d'admettre l'existence d'idées, de croyances ou d'opinions différentes des siennes. </a:t>
            </a:r>
            <a:r>
              <a:rPr lang="fr-CA" sz="3600" dirty="0">
                <a:solidFill>
                  <a:srgbClr val="C00000"/>
                </a:solidFill>
              </a:rPr>
              <a:t>Le sujet va jusqu'à persécuter ceux qui les soutiennent</a:t>
            </a:r>
            <a:r>
              <a:rPr lang="fr-CA" dirty="0">
                <a:solidFill>
                  <a:srgbClr val="C00000"/>
                </a:solidFill>
              </a:rPr>
              <a:t>.</a:t>
            </a:r>
            <a:r>
              <a:rPr lang="fr-CA" dirty="0" smtClean="0"/>
              <a:t>		</a:t>
            </a:r>
          </a:p>
          <a:p>
            <a:r>
              <a:rPr lang="fr-CA" dirty="0"/>
              <a:t>	</a:t>
            </a:r>
            <a:r>
              <a:rPr lang="fr-CA" dirty="0" smtClean="0"/>
              <a:t>							</a:t>
            </a:r>
            <a:r>
              <a:rPr lang="fr-CA" dirty="0"/>
              <a:t>	</a:t>
            </a:r>
            <a:endParaRPr lang="fr-CA" dirty="0" smtClean="0"/>
          </a:p>
          <a:p>
            <a:r>
              <a:rPr lang="fr-CA" dirty="0"/>
              <a:t>	</a:t>
            </a:r>
            <a:r>
              <a:rPr lang="fr-CA" dirty="0" smtClean="0"/>
              <a:t>								Source </a:t>
            </a:r>
            <a:r>
              <a:rPr lang="fr-CA" dirty="0"/>
              <a:t>: Larousse</a:t>
            </a:r>
          </a:p>
        </p:txBody>
      </p:sp>
    </p:spTree>
    <p:extLst>
      <p:ext uri="{BB962C8B-B14F-4D97-AF65-F5344CB8AC3E}">
        <p14:creationId xmlns:p14="http://schemas.microsoft.com/office/powerpoint/2010/main" val="100049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2339102"/>
          </a:xfrm>
        </p:spPr>
        <p:txBody>
          <a:bodyPr/>
          <a:lstStyle/>
          <a:p>
            <a:r>
              <a:rPr lang="fr-CA" sz="4000" dirty="0"/>
              <a:t>C- Discrimination</a:t>
            </a:r>
          </a:p>
          <a:p>
            <a:endParaRPr lang="fr-CA" sz="4000" dirty="0"/>
          </a:p>
          <a:p>
            <a:endParaRPr lang="fr-FR" dirty="0"/>
          </a:p>
        </p:txBody>
      </p:sp>
      <p:sp>
        <p:nvSpPr>
          <p:cNvPr id="3" name="ZoneTexte 2"/>
          <p:cNvSpPr txBox="1"/>
          <p:nvPr/>
        </p:nvSpPr>
        <p:spPr>
          <a:xfrm>
            <a:off x="1382486" y="1211257"/>
            <a:ext cx="5954485" cy="4431983"/>
          </a:xfrm>
          <a:prstGeom prst="rect">
            <a:avLst/>
          </a:prstGeom>
          <a:noFill/>
        </p:spPr>
        <p:txBody>
          <a:bodyPr wrap="square" rtlCol="0">
            <a:spAutoFit/>
          </a:bodyPr>
          <a:lstStyle/>
          <a:p>
            <a:r>
              <a:rPr lang="fr-CA" sz="2400" dirty="0" smtClean="0"/>
              <a:t>Discriminer</a:t>
            </a:r>
            <a:r>
              <a:rPr lang="fr-CA" sz="2400" dirty="0"/>
              <a:t>, c’est traiter une personne différemment en raison de ses caractéristiques personnelles </a:t>
            </a:r>
            <a:r>
              <a:rPr lang="fr-CA" sz="2400" b="1" dirty="0"/>
              <a:t>ET</a:t>
            </a:r>
            <a:r>
              <a:rPr lang="fr-CA" sz="2400" dirty="0"/>
              <a:t> </a:t>
            </a:r>
            <a:r>
              <a:rPr lang="fr-CA" sz="2400" u="sng" dirty="0"/>
              <a:t>l’empêcher d’exercer ses droits</a:t>
            </a:r>
            <a:r>
              <a:rPr lang="fr-CA" sz="2400" dirty="0"/>
              <a:t>. L'âge, l’origine ou le sexe sont des exemples de caractéristiques personnelles. </a:t>
            </a:r>
            <a:r>
              <a:rPr lang="fr-CA" sz="2400" dirty="0">
                <a:solidFill>
                  <a:srgbClr val="C00000"/>
                </a:solidFill>
              </a:rPr>
              <a:t>Au Québec, il y a 14 caractéristiques personnelles qui sont des motifs interdits de discrimination.</a:t>
            </a:r>
          </a:p>
          <a:p>
            <a:endParaRPr lang="fr-CA" dirty="0" smtClean="0"/>
          </a:p>
          <a:p>
            <a:endParaRPr lang="fr-CA" dirty="0"/>
          </a:p>
          <a:p>
            <a:r>
              <a:rPr lang="fr-CA" dirty="0"/>
              <a:t> </a:t>
            </a:r>
            <a:r>
              <a:rPr lang="fr-CA" dirty="0" smtClean="0"/>
              <a:t>      </a:t>
            </a:r>
            <a:r>
              <a:rPr lang="fr-CA" sz="1400" dirty="0" smtClean="0"/>
              <a:t>Source</a:t>
            </a:r>
            <a:r>
              <a:rPr lang="fr-CA" sz="1400" dirty="0"/>
              <a:t> : Commission des droits de la personne et des droits de la jeunesse</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26041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153887" y="253858"/>
            <a:ext cx="6727370" cy="2708434"/>
          </a:xfrm>
        </p:spPr>
        <p:txBody>
          <a:bodyPr/>
          <a:lstStyle/>
          <a:p>
            <a:r>
              <a:rPr lang="fr-CA" sz="4000" dirty="0" smtClean="0"/>
              <a:t>En complément:</a:t>
            </a:r>
          </a:p>
          <a:p>
            <a:r>
              <a:rPr lang="fr-CA" dirty="0" smtClean="0"/>
              <a:t>Les </a:t>
            </a:r>
            <a:r>
              <a:rPr lang="fr-CA" dirty="0"/>
              <a:t>14 motifs interdits de discrimination</a:t>
            </a:r>
          </a:p>
          <a:p>
            <a:r>
              <a:rPr lang="fr-CA" sz="4000" dirty="0" smtClean="0"/>
              <a:t/>
            </a:r>
            <a:br>
              <a:rPr lang="fr-CA" sz="4000" dirty="0" smtClean="0"/>
            </a:br>
            <a:endParaRPr lang="fr-CA" sz="4000" dirty="0"/>
          </a:p>
          <a:p>
            <a:endParaRPr lang="fr-FR" dirty="0"/>
          </a:p>
        </p:txBody>
      </p:sp>
      <p:sp>
        <p:nvSpPr>
          <p:cNvPr id="3" name="ZoneTexte 2"/>
          <p:cNvSpPr txBox="1"/>
          <p:nvPr/>
        </p:nvSpPr>
        <p:spPr>
          <a:xfrm>
            <a:off x="1382487" y="1211257"/>
            <a:ext cx="3113314" cy="3693319"/>
          </a:xfrm>
          <a:prstGeom prst="rect">
            <a:avLst/>
          </a:prstGeom>
          <a:noFill/>
        </p:spPr>
        <p:txBody>
          <a:bodyPr wrap="square" rtlCol="0">
            <a:spAutoFit/>
          </a:bodyPr>
          <a:lstStyle/>
          <a:p>
            <a:pPr marL="285750" indent="-285750">
              <a:buFontTx/>
              <a:buChar char="-"/>
            </a:pPr>
            <a:r>
              <a:rPr lang="fr-CA" sz="2400" b="1" dirty="0" smtClean="0"/>
              <a:t>Âge</a:t>
            </a:r>
          </a:p>
          <a:p>
            <a:pPr marL="285750" indent="-285750">
              <a:buFontTx/>
              <a:buChar char="-"/>
            </a:pPr>
            <a:r>
              <a:rPr lang="fr-CA" sz="2400" b="1" dirty="0"/>
              <a:t>Condition </a:t>
            </a:r>
            <a:r>
              <a:rPr lang="fr-CA" sz="2400" b="1" dirty="0" smtClean="0"/>
              <a:t>sociale</a:t>
            </a:r>
          </a:p>
          <a:p>
            <a:pPr marL="285750" indent="-285750">
              <a:buFontTx/>
              <a:buChar char="-"/>
            </a:pPr>
            <a:r>
              <a:rPr lang="fr-CA" sz="2400" b="1" dirty="0"/>
              <a:t>Convictions </a:t>
            </a:r>
            <a:r>
              <a:rPr lang="fr-CA" sz="2400" b="1" dirty="0" smtClean="0"/>
              <a:t>politiques</a:t>
            </a:r>
          </a:p>
          <a:p>
            <a:pPr marL="285750" indent="-285750">
              <a:buFontTx/>
              <a:buChar char="-"/>
            </a:pPr>
            <a:r>
              <a:rPr lang="fr-CA" sz="2400" b="1" dirty="0"/>
              <a:t>État </a:t>
            </a:r>
            <a:r>
              <a:rPr lang="fr-CA" sz="2400" b="1" dirty="0" smtClean="0"/>
              <a:t>civil</a:t>
            </a:r>
          </a:p>
          <a:p>
            <a:pPr marL="285750" indent="-285750">
              <a:buFontTx/>
              <a:buChar char="-"/>
            </a:pPr>
            <a:r>
              <a:rPr lang="fr-CA" sz="2400" b="1" dirty="0" smtClean="0"/>
              <a:t>Grossesse</a:t>
            </a:r>
          </a:p>
          <a:p>
            <a:pPr marL="285750" indent="-285750">
              <a:buFontTx/>
              <a:buChar char="-"/>
            </a:pPr>
            <a:r>
              <a:rPr lang="fr-CA" sz="2400" b="1" dirty="0" smtClean="0"/>
              <a:t>Handicap</a:t>
            </a:r>
          </a:p>
          <a:p>
            <a:pPr marL="285750" indent="-285750">
              <a:buFontTx/>
              <a:buChar char="-"/>
            </a:pPr>
            <a:r>
              <a:rPr lang="fr-CA" sz="2400" b="1" dirty="0"/>
              <a:t>Moyen pour pallier un </a:t>
            </a:r>
            <a:r>
              <a:rPr lang="fr-CA" sz="2400" b="1" dirty="0" smtClean="0"/>
              <a:t>handicap</a:t>
            </a:r>
          </a:p>
          <a:p>
            <a:endParaRPr lang="fr-CA" dirty="0"/>
          </a:p>
        </p:txBody>
      </p:sp>
      <p:sp>
        <p:nvSpPr>
          <p:cNvPr id="4" name="ZoneTexte 3"/>
          <p:cNvSpPr txBox="1"/>
          <p:nvPr/>
        </p:nvSpPr>
        <p:spPr>
          <a:xfrm>
            <a:off x="4495801" y="1203314"/>
            <a:ext cx="3113314" cy="3416320"/>
          </a:xfrm>
          <a:prstGeom prst="rect">
            <a:avLst/>
          </a:prstGeom>
          <a:noFill/>
        </p:spPr>
        <p:txBody>
          <a:bodyPr wrap="square" rtlCol="0">
            <a:spAutoFit/>
          </a:bodyPr>
          <a:lstStyle/>
          <a:p>
            <a:pPr marL="285750" indent="-285750">
              <a:buFontTx/>
              <a:buChar char="-"/>
            </a:pPr>
            <a:r>
              <a:rPr lang="fr-CA" sz="2200" b="1" dirty="0"/>
              <a:t>L'identité ou l’expression de genre</a:t>
            </a:r>
          </a:p>
          <a:p>
            <a:pPr marL="285750" indent="-285750">
              <a:buFontTx/>
              <a:buChar char="-"/>
            </a:pPr>
            <a:r>
              <a:rPr lang="fr-CA" sz="2200" b="1" dirty="0" smtClean="0"/>
              <a:t>Langue</a:t>
            </a:r>
          </a:p>
          <a:p>
            <a:pPr marL="285750" indent="-285750">
              <a:buFontTx/>
              <a:buChar char="-"/>
            </a:pPr>
            <a:r>
              <a:rPr lang="fr-CA" sz="2200" b="1" dirty="0"/>
              <a:t>Orientation </a:t>
            </a:r>
            <a:r>
              <a:rPr lang="fr-CA" sz="2200" b="1" dirty="0" smtClean="0"/>
              <a:t>sexuelle</a:t>
            </a:r>
          </a:p>
          <a:p>
            <a:pPr marL="285750" indent="-285750">
              <a:buFontTx/>
              <a:buChar char="-"/>
            </a:pPr>
            <a:r>
              <a:rPr lang="fr-CA" sz="2200" b="1" dirty="0"/>
              <a:t>Religion</a:t>
            </a:r>
            <a:r>
              <a:rPr lang="fr-CA" sz="2200" dirty="0"/>
              <a:t> </a:t>
            </a:r>
            <a:endParaRPr lang="fr-CA" sz="2200" dirty="0" smtClean="0"/>
          </a:p>
          <a:p>
            <a:pPr marL="285750" indent="-285750">
              <a:buFontTx/>
              <a:buChar char="-"/>
            </a:pPr>
            <a:r>
              <a:rPr lang="fr-CA" sz="2200" b="1" dirty="0" smtClean="0"/>
              <a:t>Sexe</a:t>
            </a:r>
          </a:p>
          <a:p>
            <a:pPr marL="285750" indent="-285750">
              <a:buFontTx/>
              <a:buChar char="-"/>
            </a:pPr>
            <a:r>
              <a:rPr lang="fr-CA" sz="2200" b="1" dirty="0" smtClean="0"/>
              <a:t>Race, </a:t>
            </a:r>
            <a:r>
              <a:rPr lang="fr-CA" sz="2200" b="1" dirty="0"/>
              <a:t>origine ethnique ou </a:t>
            </a:r>
            <a:r>
              <a:rPr lang="fr-CA" sz="2200" b="1" dirty="0" smtClean="0"/>
              <a:t>nationale</a:t>
            </a:r>
          </a:p>
          <a:p>
            <a:pPr marL="285750" indent="-285750">
              <a:buFontTx/>
              <a:buChar char="-"/>
            </a:pPr>
            <a:r>
              <a:rPr lang="fr-CA" sz="2200" b="1" dirty="0" smtClean="0"/>
              <a:t>Couleur de la peau</a:t>
            </a:r>
          </a:p>
          <a:p>
            <a:pPr marL="285750" indent="-285750">
              <a:buFontTx/>
              <a:buChar char="-"/>
            </a:pPr>
            <a:endParaRPr lang="fr-CA" b="1" dirty="0"/>
          </a:p>
        </p:txBody>
      </p:sp>
      <p:sp>
        <p:nvSpPr>
          <p:cNvPr id="6" name="ZoneTexte 5"/>
          <p:cNvSpPr txBox="1"/>
          <p:nvPr/>
        </p:nvSpPr>
        <p:spPr>
          <a:xfrm>
            <a:off x="1937657" y="4633492"/>
            <a:ext cx="6063344" cy="1184940"/>
          </a:xfrm>
          <a:prstGeom prst="rect">
            <a:avLst/>
          </a:prstGeom>
          <a:noFill/>
        </p:spPr>
        <p:txBody>
          <a:bodyPr wrap="square" rtlCol="0">
            <a:spAutoFit/>
          </a:bodyPr>
          <a:lstStyle/>
          <a:p>
            <a:r>
              <a:rPr lang="fr-CA" sz="1400" dirty="0"/>
              <a:t>Source : Commission des droits de la personne et des droits de la jeunesse</a:t>
            </a:r>
            <a:br>
              <a:rPr lang="fr-CA" sz="1400" dirty="0"/>
            </a:br>
            <a:r>
              <a:rPr lang="fr-CA" sz="1100" dirty="0">
                <a:hlinkClick r:id="rId2"/>
              </a:rPr>
              <a:t>https://</a:t>
            </a:r>
            <a:r>
              <a:rPr lang="fr-CA" sz="1100" dirty="0" smtClean="0">
                <a:hlinkClick r:id="rId2"/>
              </a:rPr>
              <a:t>www.cdpdj.qc.ca/fr/formation/accommodement/Pages/html/motifs-discrimination.html</a:t>
            </a:r>
            <a:endParaRPr lang="fr-CA" sz="1400" dirty="0" smtClean="0"/>
          </a:p>
          <a:p>
            <a:endParaRPr lang="fr-CA" sz="1400" dirty="0" smtClean="0"/>
          </a:p>
          <a:p>
            <a:endParaRPr lang="fr-CA" sz="1400" dirty="0"/>
          </a:p>
          <a:p>
            <a:r>
              <a:rPr lang="fr-CA" dirty="0"/>
              <a:t>			</a:t>
            </a:r>
          </a:p>
        </p:txBody>
      </p:sp>
    </p:spTree>
    <p:extLst>
      <p:ext uri="{BB962C8B-B14F-4D97-AF65-F5344CB8AC3E}">
        <p14:creationId xmlns:p14="http://schemas.microsoft.com/office/powerpoint/2010/main" val="365884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1723549"/>
          </a:xfrm>
        </p:spPr>
        <p:txBody>
          <a:bodyPr/>
          <a:lstStyle/>
          <a:p>
            <a:r>
              <a:rPr lang="fr-CA" sz="4000" dirty="0"/>
              <a:t>D- Ségrégation</a:t>
            </a:r>
          </a:p>
          <a:p>
            <a:endParaRPr lang="fr-CA" sz="4000" dirty="0"/>
          </a:p>
          <a:p>
            <a:endParaRPr lang="fr-FR" dirty="0"/>
          </a:p>
        </p:txBody>
      </p:sp>
      <p:sp>
        <p:nvSpPr>
          <p:cNvPr id="3" name="ZoneTexte 2"/>
          <p:cNvSpPr txBox="1"/>
          <p:nvPr/>
        </p:nvSpPr>
        <p:spPr>
          <a:xfrm>
            <a:off x="1382486" y="982657"/>
            <a:ext cx="5954485" cy="5232202"/>
          </a:xfrm>
          <a:prstGeom prst="rect">
            <a:avLst/>
          </a:prstGeom>
          <a:noFill/>
        </p:spPr>
        <p:txBody>
          <a:bodyPr wrap="square" rtlCol="0">
            <a:spAutoFit/>
          </a:bodyPr>
          <a:lstStyle/>
          <a:p>
            <a:endParaRPr lang="fr-CA" dirty="0" smtClean="0"/>
          </a:p>
          <a:p>
            <a:r>
              <a:rPr lang="fr-CA" sz="2600" dirty="0"/>
              <a:t>Discrimination à l'égard de certains groupes de la société menant à la privation de certains droits. Ségrégation ethnique, religieuse, sexuelle, sociale. </a:t>
            </a:r>
            <a:r>
              <a:rPr lang="fr-CA" sz="2600" dirty="0">
                <a:solidFill>
                  <a:srgbClr val="C00000"/>
                </a:solidFill>
              </a:rPr>
              <a:t>Ségrégation raciale : séparation systématique et raciste, généralement de la population de couleur d’avec les Blancs, supposant la suprématie des Blancs</a:t>
            </a:r>
            <a:r>
              <a:rPr lang="fr-CA" sz="2600" dirty="0" smtClean="0">
                <a:solidFill>
                  <a:srgbClr val="C00000"/>
                </a:solidFill>
              </a:rPr>
              <a:t>.</a:t>
            </a:r>
          </a:p>
          <a:p>
            <a:endParaRPr lang="fr-CA" dirty="0"/>
          </a:p>
          <a:p>
            <a:r>
              <a:rPr lang="fr-CA" dirty="0" smtClean="0"/>
              <a:t>                                                                                    Source</a:t>
            </a:r>
            <a:r>
              <a:rPr lang="fr-CA" dirty="0"/>
              <a:t> : </a:t>
            </a:r>
            <a:r>
              <a:rPr lang="fr-CA" dirty="0" err="1"/>
              <a:t>Usito</a:t>
            </a:r>
            <a:endParaRPr lang="fr-CA" dirty="0"/>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82327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2462213"/>
          </a:xfrm>
        </p:spPr>
        <p:txBody>
          <a:bodyPr/>
          <a:lstStyle/>
          <a:p>
            <a:r>
              <a:rPr lang="fr-CA" sz="4000" dirty="0"/>
              <a:t>E- Racisme</a:t>
            </a:r>
          </a:p>
          <a:p>
            <a:endParaRPr lang="fr-CA" sz="4000" dirty="0" smtClean="0"/>
          </a:p>
          <a:p>
            <a:endParaRPr lang="fr-CA" sz="4000" dirty="0"/>
          </a:p>
          <a:p>
            <a:endParaRPr lang="fr-FR" dirty="0"/>
          </a:p>
        </p:txBody>
      </p:sp>
      <p:sp>
        <p:nvSpPr>
          <p:cNvPr id="3" name="ZoneTexte 2"/>
          <p:cNvSpPr txBox="1"/>
          <p:nvPr/>
        </p:nvSpPr>
        <p:spPr>
          <a:xfrm>
            <a:off x="1382486" y="982657"/>
            <a:ext cx="5954485" cy="5262979"/>
          </a:xfrm>
          <a:prstGeom prst="rect">
            <a:avLst/>
          </a:prstGeom>
          <a:noFill/>
        </p:spPr>
        <p:txBody>
          <a:bodyPr wrap="square" rtlCol="0">
            <a:spAutoFit/>
          </a:bodyPr>
          <a:lstStyle/>
          <a:p>
            <a:endParaRPr lang="fr-CA" dirty="0" smtClean="0"/>
          </a:p>
          <a:p>
            <a:r>
              <a:rPr lang="fr-CA" sz="2400" dirty="0" smtClean="0"/>
              <a:t>1- </a:t>
            </a:r>
            <a:r>
              <a:rPr lang="fr-CA" sz="2400" dirty="0"/>
              <a:t>Idéologie fondée sur la croyance qu'il existe une hiérarchie entre les groupes humains, autrefois appelés « races » ; comportement inspiré par cette idéologie.</a:t>
            </a:r>
          </a:p>
          <a:p>
            <a:r>
              <a:rPr lang="fr-CA" dirty="0" smtClean="0"/>
              <a:t>								Source</a:t>
            </a:r>
            <a:r>
              <a:rPr lang="fr-CA" dirty="0"/>
              <a:t> : Larousse</a:t>
            </a:r>
          </a:p>
          <a:p>
            <a:r>
              <a:rPr lang="fr-CA" sz="2400" dirty="0">
                <a:solidFill>
                  <a:srgbClr val="C00000"/>
                </a:solidFill>
              </a:rPr>
              <a:t>2- Le racisme est une forme de discrimination fondée sur l'origine ou l'appartenance ethnique ou raciale de la victime, qu’elle soit réelle ou supposée. </a:t>
            </a:r>
          </a:p>
          <a:p>
            <a:endParaRPr lang="fr-CA" dirty="0" smtClean="0"/>
          </a:p>
          <a:p>
            <a:r>
              <a:rPr lang="fr-CA" dirty="0"/>
              <a:t>	</a:t>
            </a:r>
            <a:r>
              <a:rPr lang="fr-CA" dirty="0" smtClean="0"/>
              <a:t>	Source</a:t>
            </a:r>
            <a:r>
              <a:rPr lang="fr-CA" dirty="0"/>
              <a:t> : Musée de l'histoire de l'immigration, Paris.</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211856460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DS_2PC.potx" id="{FA056B21-D195-4106-9BCA-BF6B3FD2C092}" vid="{3C50D7CE-9D25-46E1-8705-647188C1359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quiredFrom xmlns="6d93d202-47fc-4405-873a-cab67cc5f1b2">Internal MS</AcquiredFrom>
    <IsSearchable xmlns="6d93d202-47fc-4405-873a-cab67cc5f1b2">false</IsSearchable>
    <EditorialStatus xmlns="6d93d202-47fc-4405-873a-cab67cc5f1b2">Complete</EditorialStatus>
    <OriginAsset xmlns="6d93d202-47fc-4405-873a-cab67cc5f1b2" xsi:nil="true"/>
    <ThumbnailAssetId xmlns="6d93d202-47fc-4405-873a-cab67cc5f1b2" xsi:nil="true"/>
    <TrustLevel xmlns="6d93d202-47fc-4405-873a-cab67cc5f1b2">1 Microsoft Managed Content</TrustLevel>
    <MarketSpecific xmlns="6d93d202-47fc-4405-873a-cab67cc5f1b2">false</MarketSpecific>
    <LocManualTestRequired xmlns="6d93d202-47fc-4405-873a-cab67cc5f1b2">false</LocManualTestRequired>
    <LocalizationTagsTaxHTField0 xmlns="6d93d202-47fc-4405-873a-cab67cc5f1b2">
      <Terms xmlns="http://schemas.microsoft.com/office/infopath/2007/PartnerControls"/>
    </LocalizationTagsTaxHTField0>
    <TPNamespace xmlns="6d93d202-47fc-4405-873a-cab67cc5f1b2" xsi:nil="true"/>
    <CampaignTagsTaxHTField0 xmlns="6d93d202-47fc-4405-873a-cab67cc5f1b2">
      <Terms xmlns="http://schemas.microsoft.com/office/infopath/2007/PartnerControls"/>
    </CampaignTagsTaxHTField0>
    <DirectSourceMarket xmlns="6d93d202-47fc-4405-873a-cab67cc5f1b2" xsi:nil="true"/>
    <LocLastLocAttemptVersionLookup xmlns="6d93d202-47fc-4405-873a-cab67cc5f1b2">250537</LocLastLocAttemptVersionLookup>
    <MachineTranslated xmlns="6d93d202-47fc-4405-873a-cab67cc5f1b2">false</MachineTranslated>
    <PlannedPubDate xmlns="6d93d202-47fc-4405-873a-cab67cc5f1b2" xsi:nil="true"/>
    <SubmitterId xmlns="6d93d202-47fc-4405-873a-cab67cc5f1b2" xsi:nil="true"/>
    <Downloads xmlns="6d93d202-47fc-4405-873a-cab67cc5f1b2">0</Downloads>
    <OriginalSourceMarket xmlns="6d93d202-47fc-4405-873a-cab67cc5f1b2" xsi:nil="true"/>
    <PublishTargets xmlns="6d93d202-47fc-4405-873a-cab67cc5f1b2">OfficeOnlineVNext</PublishTargets>
    <ArtSampleDocs xmlns="6d93d202-47fc-4405-873a-cab67cc5f1b2" xsi:nil="true"/>
    <ApprovalLog xmlns="6d93d202-47fc-4405-873a-cab67cc5f1b2" xsi:nil="true"/>
    <ApprovalStatus xmlns="6d93d202-47fc-4405-873a-cab67cc5f1b2">InProgress</ApprovalStatus>
    <TPComponent xmlns="6d93d202-47fc-4405-873a-cab67cc5f1b2" xsi:nil="true"/>
    <EditorialTags xmlns="6d93d202-47fc-4405-873a-cab67cc5f1b2" xsi:nil="true"/>
    <TPExecutable xmlns="6d93d202-47fc-4405-873a-cab67cc5f1b2" xsi:nil="true"/>
    <InternalTagsTaxHTField0 xmlns="6d93d202-47fc-4405-873a-cab67cc5f1b2">
      <Terms xmlns="http://schemas.microsoft.com/office/infopath/2007/PartnerControls"/>
    </InternalTagsTaxHTField0>
    <LastHandOff xmlns="6d93d202-47fc-4405-873a-cab67cc5f1b2" xsi:nil="true"/>
    <LocRecommendedHandoff xmlns="6d93d202-47fc-4405-873a-cab67cc5f1b2" xsi:nil="true"/>
    <BusinessGroup xmlns="6d93d202-47fc-4405-873a-cab67cc5f1b2" xsi:nil="true"/>
    <TPAppVersion xmlns="6d93d202-47fc-4405-873a-cab67cc5f1b2" xsi:nil="true"/>
    <VoteCount xmlns="6d93d202-47fc-4405-873a-cab67cc5f1b2" xsi:nil="true"/>
    <APAuthor xmlns="6d93d202-47fc-4405-873a-cab67cc5f1b2">
      <UserInfo>
        <DisplayName/>
        <AccountId>1229</AccountId>
        <AccountType/>
      </UserInfo>
    </APAuthor>
    <TPCommandLine xmlns="6d93d202-47fc-4405-873a-cab67cc5f1b2" xsi:nil="true"/>
    <UACurrentWords xmlns="6d93d202-47fc-4405-873a-cab67cc5f1b2" xsi:nil="true"/>
    <AssetId xmlns="6d93d202-47fc-4405-873a-cab67cc5f1b2">TP104334739</AssetId>
    <Manager xmlns="6d93d202-47fc-4405-873a-cab67cc5f1b2" xsi:nil="true"/>
    <NumericId xmlns="6d93d202-47fc-4405-873a-cab67cc5f1b2" xsi:nil="true"/>
    <HandoffToMSDN xmlns="6d93d202-47fc-4405-873a-cab67cc5f1b2" xsi:nil="true"/>
    <Markets xmlns="6d93d202-47fc-4405-873a-cab67cc5f1b2"/>
    <UALocComments xmlns="6d93d202-47fc-4405-873a-cab67cc5f1b2" xsi:nil="true"/>
    <UALocRecommendation xmlns="6d93d202-47fc-4405-873a-cab67cc5f1b2">Localize</UALocRecommendation>
    <Component xmlns="64acb2c5-0a2b-4bda-bd34-58e36cbb80d2" xsi:nil="true"/>
    <AssetStart xmlns="6d93d202-47fc-4405-873a-cab67cc5f1b2">2014-05-21T15:11:58+00:00</AssetStart>
    <CrawlForDependencies xmlns="6d93d202-47fc-4405-873a-cab67cc5f1b2">false</CrawlForDependencies>
    <LastModifiedDateTime xmlns="6d93d202-47fc-4405-873a-cab67cc5f1b2" xsi:nil="true"/>
    <LocMarketGroupTiers2 xmlns="6d93d202-47fc-4405-873a-cab67cc5f1b2" xsi:nil="true"/>
    <PublishStatusLookup xmlns="6d93d202-47fc-4405-873a-cab67cc5f1b2">
      <Value>615165</Value>
    </PublishStatusLookup>
    <AverageRating xmlns="6d93d202-47fc-4405-873a-cab67cc5f1b2" xsi:nil="true"/>
    <CSXUpdate xmlns="6d93d202-47fc-4405-873a-cab67cc5f1b2">false</CSXUpdate>
    <UAProjectedTotalWords xmlns="6d93d202-47fc-4405-873a-cab67cc5f1b2" xsi:nil="true"/>
    <AssetExpire xmlns="6d93d202-47fc-4405-873a-cab67cc5f1b2">2029-01-01T00:00:00+00:00</AssetExpire>
    <AssetType xmlns="6d93d202-47fc-4405-873a-cab67cc5f1b2" xsi:nil="true"/>
    <IntlLangReviewDate xmlns="6d93d202-47fc-4405-873a-cab67cc5f1b2" xsi:nil="true"/>
    <TPFriendlyName xmlns="6d93d202-47fc-4405-873a-cab67cc5f1b2" xsi:nil="true"/>
    <IntlLangReview xmlns="6d93d202-47fc-4405-873a-cab67cc5f1b2">false</IntlLangReview>
    <OOCacheId xmlns="6d93d202-47fc-4405-873a-cab67cc5f1b2" xsi:nil="true"/>
    <PolicheckWords xmlns="6d93d202-47fc-4405-873a-cab67cc5f1b2" xsi:nil="true"/>
    <TemplateStatus xmlns="6d93d202-47fc-4405-873a-cab67cc5f1b2">Complete</TemplateStatus>
    <CSXSubmissionMarket xmlns="6d93d202-47fc-4405-873a-cab67cc5f1b2" xsi:nil="true"/>
    <BlockPublish xmlns="6d93d202-47fc-4405-873a-cab67cc5f1b2">false</BlockPublish>
    <FriendlyTitle xmlns="6d93d202-47fc-4405-873a-cab67cc5f1b2" xsi:nil="true"/>
    <TPLaunchHelpLinkType xmlns="6d93d202-47fc-4405-873a-cab67cc5f1b2">Template</TPLaunchHelpLinkType>
    <LocComments xmlns="6d93d202-47fc-4405-873a-cab67cc5f1b2" xsi:nil="true"/>
    <Providers xmlns="6d93d202-47fc-4405-873a-cab67cc5f1b2" xsi:nil="true"/>
    <SourceTitle xmlns="6d93d202-47fc-4405-873a-cab67cc5f1b2" xsi:nil="true"/>
    <TemplateTemplateType xmlns="6d93d202-47fc-4405-873a-cab67cc5f1b2">PowerPoint Presentation Template</TemplateTemplateType>
    <TimesCloned xmlns="6d93d202-47fc-4405-873a-cab67cc5f1b2" xsi:nil="true"/>
    <ClipArtFilename xmlns="6d93d202-47fc-4405-873a-cab67cc5f1b2" xsi:nil="true"/>
    <APDescription xmlns="6d93d202-47fc-4405-873a-cab67cc5f1b2">Présentation PowerPoint éducative vivante et très colorée basée sur la thématique "Robots". Les enfants devraient adorer !</APDescription>
    <TaxCatchAll xmlns="6d93d202-47fc-4405-873a-cab67cc5f1b2"/>
    <TPApplication xmlns="6d93d202-47fc-4405-873a-cab67cc5f1b2" xsi:nil="true"/>
    <CSXHash xmlns="6d93d202-47fc-4405-873a-cab67cc5f1b2" xsi:nil="true"/>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 xsi:nil="true"/>
    <TPLaunchHelpLink xmlns="6d93d202-47fc-4405-873a-cab67cc5f1b2" xsi:nil="true"/>
    <Milestone xmlns="6d93d202-47fc-4405-873a-cab67cc5f1b2" xsi:nil="true"/>
    <OriginalRelease xmlns="6d93d202-47fc-4405-873a-cab67cc5f1b2">15</OriginalRelease>
    <RecommendationsModifier xmlns="6d93d202-47fc-4405-873a-cab67cc5f1b2" xsi:nil="true"/>
    <ScenarioTagsTaxHTField0 xmlns="6d93d202-47fc-4405-873a-cab67cc5f1b2">
      <Terms xmlns="http://schemas.microsoft.com/office/infopath/2007/PartnerControls"/>
    </ScenarioTagsTaxHTField0>
    <UANotes xmlns="6d93d202-47fc-4405-873a-cab67cc5f1b2" xsi:nil="true"/>
    <FeatureTagsTaxHTField0 xmlns="6d93d202-47fc-4405-873a-cab67cc5f1b2">
      <Terms xmlns="http://schemas.microsoft.com/office/infopath/2007/PartnerControls"/>
    </FeatureTagsTaxHTField0>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 xsi:nil="true"/>
    <Description0 xmlns="64acb2c5-0a2b-4bda-bd34-58e36cbb80d2" xsi:nil="true"/>
    <TPClientViewer xmlns="6d93d202-47fc-4405-873a-cab67cc5f1b2" xsi:nil="true"/>
    <DSATActionTaken xmlns="6d93d202-47fc-4405-873a-cab67cc5f1b2" xsi:nil="true"/>
    <APEditor xmlns="6d93d202-47fc-4405-873a-cab67cc5f1b2">
      <UserInfo>
        <DisplayName/>
        <AccountId xsi:nil="true"/>
        <AccountType/>
      </UserInfo>
    </APEditor>
    <TPInstallLocation xmlns="6d93d202-47fc-4405-873a-cab67cc5f1b2" xsi:nil="true"/>
    <OutputCachingOn xmlns="6d93d202-47fc-4405-873a-cab67cc5f1b2">false</OutputCachingOn>
    <ParentAssetId xmlns="6d93d202-47fc-4405-873a-cab67cc5f1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35D6F2-D4E6-4AB1-9F40-961682F64329}">
  <ds:schemaRefs>
    <ds:schemaRef ds:uri="http://schemas.microsoft.com/sharepoint/v3/contenttype/forms"/>
  </ds:schemaRefs>
</ds:datastoreItem>
</file>

<file path=customXml/itemProps2.xml><?xml version="1.0" encoding="utf-8"?>
<ds:datastoreItem xmlns:ds="http://schemas.openxmlformats.org/officeDocument/2006/customXml" ds:itemID="{92D211E1-1874-412B-9AD7-7929FED6FAC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d93d202-47fc-4405-873a-cab67cc5f1b2"/>
    <ds:schemaRef ds:uri="http://purl.org/dc/terms/"/>
    <ds:schemaRef ds:uri="http://schemas.microsoft.com/office/infopath/2007/PartnerControls"/>
    <ds:schemaRef ds:uri="64acb2c5-0a2b-4bda-bd34-58e36cbb80d2"/>
    <ds:schemaRef ds:uri="http://www.w3.org/XML/1998/namespace"/>
    <ds:schemaRef ds:uri="http://purl.org/dc/dcmitype/"/>
  </ds:schemaRefs>
</ds:datastoreItem>
</file>

<file path=customXml/itemProps3.xml><?xml version="1.0" encoding="utf-8"?>
<ds:datastoreItem xmlns:ds="http://schemas.openxmlformats.org/officeDocument/2006/customXml" ds:itemID="{E95350D2-4828-4E45-9A59-21A41093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éducative - Thème Robots</Template>
  <TotalTime>0</TotalTime>
  <Words>908</Words>
  <Application>Microsoft Office PowerPoint</Application>
  <PresentationFormat>Affichage à l'écran (16:9)</PresentationFormat>
  <Paragraphs>115</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Segoe Print</vt:lpstr>
      <vt:lpstr>Segoe UI Semibold</vt:lpstr>
      <vt:lpstr>Segoe UI Semilight</vt:lpstr>
      <vt:lpstr>SegoeBook</vt:lpstr>
      <vt:lpstr>Thème Office</vt:lpstr>
      <vt:lpstr>Des mots pour en parler! </vt:lpstr>
      <vt:lpstr>Prends des notes!!!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2022-08-29T01:12:27Z</dcterms:created>
  <dcterms:modified xsi:type="dcterms:W3CDTF">2023-09-27T13:28:01Z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ies>
</file>