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77" r:id="rId4"/>
    <p:sldId id="278" r:id="rId5"/>
    <p:sldId id="279" r:id="rId6"/>
    <p:sldId id="257" r:id="rId7"/>
    <p:sldId id="258" r:id="rId8"/>
    <p:sldId id="285" r:id="rId9"/>
    <p:sldId id="282" r:id="rId10"/>
    <p:sldId id="281" r:id="rId11"/>
    <p:sldId id="283" r:id="rId12"/>
    <p:sldId id="284" r:id="rId13"/>
    <p:sldId id="268" r:id="rId14"/>
    <p:sldId id="286" r:id="rId15"/>
    <p:sldId id="260" r:id="rId16"/>
    <p:sldId id="261" r:id="rId17"/>
    <p:sldId id="262" r:id="rId18"/>
    <p:sldId id="263" r:id="rId19"/>
    <p:sldId id="293" r:id="rId20"/>
    <p:sldId id="297" r:id="rId21"/>
    <p:sldId id="265" r:id="rId22"/>
    <p:sldId id="287" r:id="rId23"/>
    <p:sldId id="264" r:id="rId24"/>
    <p:sldId id="288" r:id="rId25"/>
    <p:sldId id="275" r:id="rId26"/>
    <p:sldId id="267" r:id="rId27"/>
    <p:sldId id="290" r:id="rId28"/>
    <p:sldId id="289" r:id="rId29"/>
    <p:sldId id="291" r:id="rId30"/>
    <p:sldId id="294" r:id="rId31"/>
    <p:sldId id="295" r:id="rId32"/>
    <p:sldId id="292" r:id="rId33"/>
    <p:sldId id="296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68BA-6D65-4E50-9201-7B533D96265F}" type="datetimeFigureOut">
              <a:rPr lang="fr-CA" smtClean="0"/>
              <a:t>2016-11-09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F5934-A8A0-409F-9938-69A35A293E8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96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Charlie et </a:t>
            </a:r>
            <a:r>
              <a:rPr lang="en-CA" dirty="0" err="1"/>
              <a:t>Nasha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5934-A8A0-409F-9938-69A35A293E8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862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Présence à la rencontre de parents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1E26D-50CB-A04C-ADAA-11AABA948FC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80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Charlie et </a:t>
            </a:r>
            <a:r>
              <a:rPr lang="en-CA" dirty="0" err="1"/>
              <a:t>Nasha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5934-A8A0-409F-9938-69A35A293E8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335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Anas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5934-A8A0-409F-9938-69A35A293E8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750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Anas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5934-A8A0-409F-9938-69A35A293E8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146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Anas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5934-A8A0-409F-9938-69A35A293E8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62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Charlie et </a:t>
            </a:r>
            <a:r>
              <a:rPr lang="fr-CA" dirty="0" err="1"/>
              <a:t>NashaRecherches</a:t>
            </a:r>
            <a:r>
              <a:rPr lang="fr-CA" dirty="0"/>
              <a:t>. Trouver des</a:t>
            </a:r>
            <a:r>
              <a:rPr lang="fr-CA" baseline="0" dirty="0"/>
              <a:t> statistiques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5934-A8A0-409F-9938-69A35A293E8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195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5934-A8A0-409F-9938-69A35A293E8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0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Sensibiliser entourage (milieu de travail, </a:t>
            </a:r>
            <a:r>
              <a:rPr lang="en-CA" dirty="0" err="1"/>
              <a:t>voisins</a:t>
            </a:r>
            <a:r>
              <a:rPr lang="en-CA" dirty="0"/>
              <a:t>, </a:t>
            </a:r>
            <a:r>
              <a:rPr lang="en-CA" dirty="0" err="1"/>
              <a:t>famille</a:t>
            </a:r>
            <a:r>
              <a:rPr lang="en-CA" dirty="0"/>
              <a:t> </a:t>
            </a:r>
            <a:r>
              <a:rPr lang="en-CA" dirty="0" err="1"/>
              <a:t>directe</a:t>
            </a:r>
            <a:r>
              <a:rPr lang="en-CA" dirty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5934-A8A0-409F-9938-69A35A293E8D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781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Rendre</a:t>
            </a:r>
            <a:r>
              <a:rPr lang="en-CA" dirty="0"/>
              <a:t> </a:t>
            </a:r>
            <a:r>
              <a:rPr lang="en-CA" dirty="0" err="1"/>
              <a:t>cela</a:t>
            </a:r>
            <a:r>
              <a:rPr lang="en-CA" dirty="0"/>
              <a:t> beau, preparer </a:t>
            </a:r>
            <a:r>
              <a:rPr lang="en-CA" dirty="0" err="1"/>
              <a:t>cartes</a:t>
            </a:r>
            <a:r>
              <a:rPr lang="en-CA" dirty="0"/>
              <a:t>, </a:t>
            </a:r>
            <a:r>
              <a:rPr lang="en-CA" dirty="0" err="1"/>
              <a:t>écrire</a:t>
            </a:r>
            <a:r>
              <a:rPr lang="en-CA" dirty="0"/>
              <a:t> des beaux mots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F5934-A8A0-409F-9938-69A35A293E8D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887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4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32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7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38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03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34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13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81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15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02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5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>
                <a:lumMod val="50000"/>
              </a:schemeClr>
            </a:gs>
            <a:gs pos="100000">
              <a:srgbClr val="000000"/>
            </a:gs>
            <a:gs pos="50000">
              <a:schemeClr val="tx2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32F4-02BB-474A-8F72-A7575093DC2E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39CE-5C27-9E4E-ABEA-69F35CBF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94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a.nguonly@tc.tc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Autofit/>
          </a:bodyPr>
          <a:lstStyle/>
          <a:p>
            <a:r>
              <a:rPr lang="fr-FR" sz="9600" dirty="0">
                <a:solidFill>
                  <a:schemeClr val="bg1">
                    <a:lumMod val="95000"/>
                  </a:schemeClr>
                </a:solidFill>
              </a:rPr>
              <a:t>Fin à la Faim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73" y="1543290"/>
            <a:ext cx="6095197" cy="49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94188"/>
            <a:ext cx="8258695" cy="1470025"/>
          </a:xfrm>
        </p:spPr>
        <p:txBody>
          <a:bodyPr>
            <a:normAutofit fontScale="90000"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Famille de Jessica – Groupe 62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Description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- 2 adultes et 6 enfants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4832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Besoins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373773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Rêve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450455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72" y="3234238"/>
            <a:ext cx="5847275" cy="30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94188"/>
            <a:ext cx="8258695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Famille de Lyne – Groupe 63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Description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- 1 adulte et 4 enfants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4832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Besoins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373773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Rêve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450455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15" y="2553623"/>
            <a:ext cx="4497162" cy="36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4188"/>
            <a:ext cx="8944495" cy="1470025"/>
          </a:xfrm>
        </p:spPr>
        <p:txBody>
          <a:bodyPr>
            <a:normAutofit fontScale="90000"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Famille de Marie-Ève – Groupe 64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Description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- 1 adulte et 2 enfants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4832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Besoins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373773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Rêve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450455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46" y="2753123"/>
            <a:ext cx="4023601" cy="32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Famille de Anick – </a:t>
            </a:r>
            <a:r>
              <a:rPr lang="fr-FR" sz="5400">
                <a:solidFill>
                  <a:schemeClr val="bg1">
                    <a:lumMod val="95000"/>
                  </a:schemeClr>
                </a:solidFill>
              </a:rPr>
              <a:t>Groupe 65</a:t>
            </a:r>
            <a:endParaRPr lang="fr-FR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Description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- 1 maman et 1 Ado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4832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Besoins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373773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Rêve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450455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5800" y="4487714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514" y="2340167"/>
            <a:ext cx="346252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4188"/>
            <a:ext cx="8944495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Famille de Valérie – Groupe 66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Description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- 1 adulte et 5 enfants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4832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Besoins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373773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Rêve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450455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536" y="2371646"/>
            <a:ext cx="5141205" cy="40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Denrées non périssables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Articles pour belle table du réveillon (nappe, chandelles, </a:t>
            </a:r>
            <a:r>
              <a:rPr lang="fr-FR" sz="4000" dirty="0" err="1">
                <a:solidFill>
                  <a:schemeClr val="bg1">
                    <a:lumMod val="95000"/>
                  </a:schemeClr>
                </a:solidFill>
              </a:rPr>
              <a:t>etc</a:t>
            </a:r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5976" y="3099405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Nourriture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Objectif : </a:t>
            </a: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l’équivalent de 30</a:t>
            </a:r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$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3764582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Produits de beauté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0888" y="4500456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Salle de bain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15976" y="521916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Produits ménagers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80" y="3117182"/>
            <a:ext cx="2810267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Vêtements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Séparément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6548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Identifier le nom et la famille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Voir grandeur sur fiche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3764582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Ne pas envoyer pêle-mêle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0888" y="4500456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Souvent un grand besoin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15976" y="521916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Propres et portables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303" y="356497"/>
            <a:ext cx="2466975" cy="27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Dons et contacts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Cinéma, quilles ou tout autre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6548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Dentiste, pharmacien, </a:t>
            </a:r>
            <a:r>
              <a:rPr lang="fr-FR" sz="4000" dirty="0" err="1">
                <a:solidFill>
                  <a:schemeClr val="bg1">
                    <a:lumMod val="95000"/>
                  </a:schemeClr>
                </a:solidFill>
              </a:rPr>
              <a:t>etc</a:t>
            </a: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Contact direct, ne pas cogner 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3764582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Coiffure, esthétique, </a:t>
            </a:r>
            <a:r>
              <a:rPr lang="fr-FR" sz="4000" dirty="0" err="1">
                <a:solidFill>
                  <a:schemeClr val="bg1">
                    <a:lumMod val="95000"/>
                  </a:schemeClr>
                </a:solidFill>
              </a:rPr>
              <a:t>masso</a:t>
            </a: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0888" y="4500456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Denrées périssables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15976" y="521916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Échantillons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41376" y="581606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Réseaux sociaux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088" y="474233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Cadeaux et Jouets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Identifier le nom et la famille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6548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Usagés ou neufs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Emballés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0888" y="4500456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Achat de cadeaux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01675" y="3707274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Achat de cartes cadeaux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618" y="4496684"/>
            <a:ext cx="3490247" cy="23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0874"/>
            <a:ext cx="8229600" cy="1426892"/>
          </a:xfrm>
        </p:spPr>
        <p:txBody>
          <a:bodyPr>
            <a:normAutofit fontScale="90000"/>
          </a:bodyPr>
          <a:lstStyle/>
          <a:p>
            <a:r>
              <a:rPr lang="fr-FR" sz="6700" dirty="0">
                <a:solidFill>
                  <a:schemeClr val="bg1"/>
                </a:solidFill>
                <a:latin typeface="Chalkduster"/>
                <a:cs typeface="Chalkduster"/>
              </a:rPr>
              <a:t>Fin à la faim</a:t>
            </a:r>
            <a:r>
              <a:rPr lang="fr-FR" dirty="0">
                <a:solidFill>
                  <a:schemeClr val="bg1"/>
                </a:solidFill>
                <a:latin typeface="Chalkduster"/>
                <a:cs typeface="Chalkduster"/>
              </a:rPr>
              <a:t/>
            </a:r>
            <a:br>
              <a:rPr lang="fr-FR" dirty="0">
                <a:solidFill>
                  <a:schemeClr val="bg1"/>
                </a:solidFill>
                <a:latin typeface="Chalkduster"/>
                <a:cs typeface="Chalkduster"/>
              </a:rPr>
            </a:br>
            <a:r>
              <a:rPr lang="fr-FR" sz="3900" dirty="0" smtClean="0">
                <a:solidFill>
                  <a:schemeClr val="bg1"/>
                </a:solidFill>
                <a:latin typeface="Marker Felt"/>
                <a:cs typeface="Marker Felt"/>
              </a:rPr>
              <a:t>Collecte </a:t>
            </a:r>
            <a:r>
              <a:rPr lang="fr-FR" sz="3900" dirty="0">
                <a:solidFill>
                  <a:schemeClr val="bg1"/>
                </a:solidFill>
                <a:latin typeface="Marker Felt"/>
                <a:cs typeface="Marker Felt"/>
              </a:rPr>
              <a:t>de matériel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24776"/>
            <a:ext cx="8229600" cy="3310390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Tableau des besoins</a:t>
            </a:r>
          </a:p>
          <a:p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Affichage des besoins en temps réel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	(en ligne et au 3</a:t>
            </a:r>
            <a:r>
              <a:rPr lang="fr-FR" baseline="30000" dirty="0">
                <a:solidFill>
                  <a:schemeClr val="bg1"/>
                </a:solidFill>
                <a:latin typeface="Marker Felt"/>
                <a:cs typeface="Marker Felt"/>
              </a:rPr>
              <a:t>ème  </a:t>
            </a: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étage)</a:t>
            </a:r>
          </a:p>
          <a:p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Dépôt du matériel et des denrées dans les </a:t>
            </a:r>
            <a:r>
              <a:rPr lang="fr-FR" dirty="0" smtClean="0">
                <a:solidFill>
                  <a:schemeClr val="bg1"/>
                </a:solidFill>
                <a:latin typeface="Marker Felt"/>
                <a:cs typeface="Marker Felt"/>
              </a:rPr>
              <a:t>classes*</a:t>
            </a:r>
            <a:endParaRPr lang="fr-FR" dirty="0">
              <a:solidFill>
                <a:schemeClr val="bg1"/>
              </a:solidFill>
              <a:latin typeface="Marker Felt"/>
              <a:cs typeface="Marker Felt"/>
            </a:endParaRPr>
          </a:p>
          <a:p>
            <a:r>
              <a:rPr lang="is-IS" dirty="0">
                <a:solidFill>
                  <a:schemeClr val="bg1"/>
                </a:solidFill>
                <a:latin typeface="Marker Felt"/>
                <a:cs typeface="Marker Felt"/>
              </a:rPr>
              <a:t>Échéancier : 10 novembre au 9 décembre</a:t>
            </a:r>
          </a:p>
          <a:p>
            <a:endParaRPr lang="fr-FR" dirty="0">
              <a:latin typeface="Marker Felt"/>
              <a:cs typeface="Marker Felt"/>
            </a:endParaRPr>
          </a:p>
          <a:p>
            <a:endParaRPr lang="fr-FR" dirty="0">
              <a:latin typeface="Marker Felt"/>
              <a:cs typeface="Marker Fe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94" y="2273554"/>
            <a:ext cx="4605359" cy="6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Organisme de Charlemagne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6548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Historique de l’activité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Présentation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18052" y="3718524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Parrainage de 7 familles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33140" y="4402915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Parrains et marraines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15" y="4299958"/>
            <a:ext cx="2950282" cy="24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0874"/>
            <a:ext cx="8229600" cy="1426892"/>
          </a:xfrm>
        </p:spPr>
        <p:txBody>
          <a:bodyPr>
            <a:normAutofit fontScale="90000"/>
          </a:bodyPr>
          <a:lstStyle/>
          <a:p>
            <a:r>
              <a:rPr lang="fr-FR" sz="6700" dirty="0">
                <a:solidFill>
                  <a:schemeClr val="bg1"/>
                </a:solidFill>
                <a:latin typeface="Chalkduster"/>
                <a:cs typeface="Chalkduster"/>
              </a:rPr>
              <a:t>Fin à la faim</a:t>
            </a:r>
            <a:r>
              <a:rPr lang="fr-FR" dirty="0">
                <a:solidFill>
                  <a:schemeClr val="bg1"/>
                </a:solidFill>
                <a:latin typeface="Chalkduster"/>
                <a:cs typeface="Chalkduster"/>
              </a:rPr>
              <a:t/>
            </a:r>
            <a:br>
              <a:rPr lang="fr-FR" dirty="0">
                <a:solidFill>
                  <a:schemeClr val="bg1"/>
                </a:solidFill>
                <a:latin typeface="Chalkduster"/>
                <a:cs typeface="Chalkduster"/>
              </a:rPr>
            </a:br>
            <a:r>
              <a:rPr lang="fr-FR" sz="3900" dirty="0" smtClean="0">
                <a:solidFill>
                  <a:schemeClr val="bg1"/>
                </a:solidFill>
                <a:latin typeface="Marker Felt"/>
                <a:cs typeface="Marker Felt"/>
              </a:rPr>
              <a:t>Classes pour l’entreposage du matériel/denrées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24776"/>
            <a:ext cx="8229600" cy="331039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Marker Felt"/>
                <a:cs typeface="Marker Felt"/>
              </a:rPr>
              <a:t>60 </a:t>
            </a:r>
            <a:r>
              <a:rPr lang="pt-BR" dirty="0">
                <a:solidFill>
                  <a:schemeClr val="bg1"/>
                </a:solidFill>
                <a:latin typeface="Marker Felt"/>
                <a:cs typeface="Marker Felt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Marker Felt"/>
                <a:cs typeface="Marker Felt"/>
              </a:rPr>
              <a:t>B324			</a:t>
            </a:r>
            <a:r>
              <a:rPr lang="pt-BR" dirty="0">
                <a:solidFill>
                  <a:schemeClr val="bg1"/>
                </a:solidFill>
                <a:latin typeface="Marker Felt"/>
                <a:cs typeface="Marker Felt"/>
              </a:rPr>
              <a:t> 65 : </a:t>
            </a:r>
            <a:r>
              <a:rPr lang="pt-BR" dirty="0" smtClean="0">
                <a:solidFill>
                  <a:schemeClr val="bg1"/>
                </a:solidFill>
                <a:latin typeface="Marker Felt"/>
                <a:cs typeface="Marker Felt"/>
              </a:rPr>
              <a:t>B310</a:t>
            </a:r>
          </a:p>
          <a:p>
            <a:r>
              <a:rPr lang="pt-BR" dirty="0" smtClean="0">
                <a:solidFill>
                  <a:schemeClr val="bg1"/>
                </a:solidFill>
                <a:latin typeface="Marker Felt"/>
                <a:cs typeface="Marker Felt"/>
              </a:rPr>
              <a:t>61 </a:t>
            </a:r>
            <a:r>
              <a:rPr lang="pt-BR" dirty="0">
                <a:solidFill>
                  <a:schemeClr val="bg1"/>
                </a:solidFill>
                <a:latin typeface="Marker Felt"/>
                <a:cs typeface="Marker Felt"/>
              </a:rPr>
              <a:t>: </a:t>
            </a:r>
            <a:r>
              <a:rPr lang="pt-BR" dirty="0" smtClean="0">
                <a:solidFill>
                  <a:schemeClr val="bg1"/>
                </a:solidFill>
                <a:latin typeface="Marker Felt"/>
                <a:cs typeface="Marker Felt"/>
              </a:rPr>
              <a:t>B309			</a:t>
            </a:r>
            <a:r>
              <a:rPr lang="pt-BR" dirty="0">
                <a:solidFill>
                  <a:schemeClr val="bg1"/>
                </a:solidFill>
                <a:latin typeface="Marker Felt"/>
                <a:cs typeface="Marker Felt"/>
              </a:rPr>
              <a:t> 66 : B321</a:t>
            </a:r>
            <a:r>
              <a:rPr lang="pt-BR" dirty="0" smtClean="0">
                <a:solidFill>
                  <a:schemeClr val="bg1"/>
                </a:solidFill>
                <a:latin typeface="Marker Felt"/>
                <a:cs typeface="Marker Felt"/>
              </a:rPr>
              <a:t> </a:t>
            </a:r>
          </a:p>
          <a:p>
            <a:r>
              <a:rPr lang="pt-BR" dirty="0" smtClean="0">
                <a:solidFill>
                  <a:schemeClr val="bg1"/>
                </a:solidFill>
                <a:latin typeface="Marker Felt"/>
                <a:cs typeface="Marker Felt"/>
              </a:rPr>
              <a:t>62 </a:t>
            </a:r>
            <a:r>
              <a:rPr lang="pt-BR" dirty="0">
                <a:solidFill>
                  <a:schemeClr val="bg1"/>
                </a:solidFill>
                <a:latin typeface="Marker Felt"/>
                <a:cs typeface="Marker Felt"/>
              </a:rPr>
              <a:t>: E130 </a:t>
            </a:r>
            <a:endParaRPr lang="pt-BR" dirty="0" smtClean="0">
              <a:solidFill>
                <a:schemeClr val="bg1"/>
              </a:solidFill>
              <a:latin typeface="Marker Felt"/>
              <a:cs typeface="Marker Felt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Marker Felt"/>
                <a:cs typeface="Marker Felt"/>
              </a:rPr>
              <a:t>63 </a:t>
            </a:r>
            <a:r>
              <a:rPr lang="pt-BR" dirty="0">
                <a:solidFill>
                  <a:schemeClr val="bg1"/>
                </a:solidFill>
                <a:latin typeface="Marker Felt"/>
                <a:cs typeface="Marker Felt"/>
              </a:rPr>
              <a:t>: E123</a:t>
            </a:r>
          </a:p>
          <a:p>
            <a:r>
              <a:rPr lang="pt-BR" dirty="0">
                <a:solidFill>
                  <a:schemeClr val="bg1"/>
                </a:solidFill>
                <a:latin typeface="Marker Felt"/>
                <a:cs typeface="Marker Felt"/>
              </a:rPr>
              <a:t>64 : </a:t>
            </a:r>
            <a:r>
              <a:rPr lang="pt-BR" dirty="0" smtClean="0">
                <a:solidFill>
                  <a:schemeClr val="bg1"/>
                </a:solidFill>
                <a:latin typeface="Marker Felt"/>
                <a:cs typeface="Marker Felt"/>
              </a:rPr>
              <a:t>E128</a:t>
            </a:r>
            <a:endParaRPr lang="fr-FR" dirty="0">
              <a:solidFill>
                <a:schemeClr val="bg1"/>
              </a:solidFill>
              <a:latin typeface="Marker Felt"/>
              <a:cs typeface="Marker Fe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94" y="2273554"/>
            <a:ext cx="4605359" cy="6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Roche-Papier-Ciseaux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- 5$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6548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- 5 diners plus une finale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Objectif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3764582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Plus de 1000 matchs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0888" y="4500456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- 1 gagnant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15976" y="521916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Grand prix Mini </a:t>
            </a:r>
            <a:r>
              <a:rPr lang="fr-FR" sz="4000" dirty="0" err="1">
                <a:solidFill>
                  <a:schemeClr val="bg1">
                    <a:lumMod val="95000"/>
                  </a:schemeClr>
                </a:solidFill>
              </a:rPr>
              <a:t>ipad</a:t>
            </a: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57" y="1346450"/>
            <a:ext cx="3183875" cy="212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4908"/>
            <a:ext cx="8229600" cy="1426892"/>
          </a:xfrm>
        </p:spPr>
        <p:txBody>
          <a:bodyPr>
            <a:normAutofit fontScale="90000"/>
          </a:bodyPr>
          <a:lstStyle/>
          <a:p>
            <a:r>
              <a:rPr lang="fr-FR" sz="6700" dirty="0">
                <a:solidFill>
                  <a:schemeClr val="bg1">
                    <a:lumMod val="95000"/>
                  </a:schemeClr>
                </a:solidFill>
                <a:latin typeface="Chalkduster"/>
                <a:cs typeface="Chalkduster"/>
              </a:rPr>
              <a:t>Fin à la faim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  <a:latin typeface="Chalkduster"/>
                <a:cs typeface="Chalkduster"/>
              </a:rPr>
              <a:t/>
            </a:r>
            <a:br>
              <a:rPr lang="fr-FR" dirty="0">
                <a:solidFill>
                  <a:schemeClr val="bg1">
                    <a:lumMod val="95000"/>
                  </a:schemeClr>
                </a:solidFill>
                <a:latin typeface="Chalkduster"/>
                <a:cs typeface="Chalkduster"/>
              </a:rPr>
            </a:br>
            <a:r>
              <a:rPr lang="fr-FR" sz="3900" dirty="0" smtClean="0">
                <a:solidFill>
                  <a:schemeClr val="bg1">
                    <a:lumMod val="95000"/>
                  </a:schemeClr>
                </a:solidFill>
                <a:latin typeface="Marker Felt"/>
                <a:cs typeface="Marker Felt"/>
              </a:rPr>
              <a:t>Recrutement </a:t>
            </a:r>
            <a:r>
              <a:rPr lang="fr-FR" sz="3900" dirty="0">
                <a:solidFill>
                  <a:schemeClr val="bg1">
                    <a:lumMod val="95000"/>
                  </a:schemeClr>
                </a:solidFill>
                <a:latin typeface="Marker Felt"/>
                <a:cs typeface="Marker Felt"/>
              </a:rPr>
              <a:t>($)</a:t>
            </a:r>
            <a:r>
              <a:rPr lang="fr-FR" dirty="0">
                <a:latin typeface="Marker Felt"/>
                <a:cs typeface="Marker Felt"/>
              </a:rPr>
              <a:t/>
            </a:r>
            <a:br>
              <a:rPr lang="fr-FR" dirty="0">
                <a:latin typeface="Marker Felt"/>
                <a:cs typeface="Marker Felt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1800"/>
            <a:ext cx="8229600" cy="4014363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Carnet de recrutement</a:t>
            </a:r>
          </a:p>
          <a:p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Famille, voisins, amis</a:t>
            </a:r>
          </a:p>
          <a:p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Les commanditaires courent la chance de gagner un iPad mini</a:t>
            </a:r>
          </a:p>
          <a:p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Pour participer : 5$</a:t>
            </a:r>
          </a:p>
          <a:p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Montant minimum à ramasser : 30$</a:t>
            </a:r>
          </a:p>
          <a:p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Échéancier : 10 au 24 novembre</a:t>
            </a:r>
          </a:p>
          <a:p>
            <a:r>
              <a:rPr lang="fr-FR" sz="2700" dirty="0">
                <a:solidFill>
                  <a:schemeClr val="bg1"/>
                </a:solidFill>
                <a:latin typeface="Marker Felt"/>
                <a:cs typeface="Marker Felt"/>
              </a:rPr>
              <a:t>Thermomètres au 3</a:t>
            </a:r>
            <a:r>
              <a:rPr lang="fr-FR" sz="2700" baseline="30000" dirty="0">
                <a:solidFill>
                  <a:schemeClr val="bg1"/>
                </a:solidFill>
                <a:latin typeface="Marker Felt"/>
                <a:cs typeface="Marker Felt"/>
              </a:rPr>
              <a:t>ème </a:t>
            </a:r>
            <a:r>
              <a:rPr lang="fr-FR" sz="2700" dirty="0">
                <a:solidFill>
                  <a:schemeClr val="bg1"/>
                </a:solidFill>
                <a:latin typeface="Marker Felt"/>
                <a:cs typeface="Marker Felt"/>
              </a:rPr>
              <a:t>étage : </a:t>
            </a:r>
            <a:r>
              <a:rPr lang="fr-FR" sz="2200" dirty="0">
                <a:solidFill>
                  <a:schemeClr val="bg1"/>
                </a:solidFill>
                <a:latin typeface="Marker Felt"/>
                <a:cs typeface="Marker Felt"/>
              </a:rPr>
              <a:t>compétition entre les groupes</a:t>
            </a:r>
          </a:p>
          <a:p>
            <a:endParaRPr lang="fr-FR" dirty="0">
              <a:latin typeface="Marker Felt"/>
              <a:cs typeface="Marker Fe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5638">
            <a:off x="6594516" y="1872268"/>
            <a:ext cx="2230534" cy="10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Roche-Papier-Ciseaux</a:t>
            </a:r>
          </a:p>
        </p:txBody>
      </p:sp>
      <p:sp>
        <p:nvSpPr>
          <p:cNvPr id="4" name="AutoShape 2" descr="Image result for mini ip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ini ip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427794"/>
            <a:ext cx="7330440" cy="41186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26103" y="1423734"/>
            <a:ext cx="7166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2015: 10 600$ </a:t>
            </a:r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ramassés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7080" y="2725107"/>
            <a:ext cx="3955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err="1"/>
              <a:t>Tournoi</a:t>
            </a:r>
            <a:r>
              <a:rPr lang="en-CA" sz="3600" dirty="0"/>
              <a:t> sur </a:t>
            </a:r>
            <a:r>
              <a:rPr lang="en-CA" sz="3600" dirty="0" err="1"/>
              <a:t>l’heure</a:t>
            </a:r>
            <a:r>
              <a:rPr lang="en-CA" sz="3600" dirty="0"/>
              <a:t> du midi: </a:t>
            </a:r>
          </a:p>
          <a:p>
            <a:r>
              <a:rPr lang="en-CA" sz="3600" dirty="0"/>
              <a:t>16-17 </a:t>
            </a:r>
            <a:r>
              <a:rPr lang="en-CA" sz="3600" dirty="0" err="1"/>
              <a:t>janvier</a:t>
            </a:r>
            <a:endParaRPr lang="en-CA" sz="3600" dirty="0"/>
          </a:p>
          <a:p>
            <a:r>
              <a:rPr lang="en-CA" sz="3600" dirty="0"/>
              <a:t>25-26-27 </a:t>
            </a:r>
            <a:r>
              <a:rPr lang="en-CA" sz="3600" dirty="0" err="1"/>
              <a:t>janvier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19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8711" cy="1808624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Chalkduster"/>
                <a:cs typeface="Chalkduster"/>
              </a:rPr>
              <a:t>Fin à la faim</a:t>
            </a:r>
            <a:r>
              <a:rPr lang="fr-FR" dirty="0">
                <a:solidFill>
                  <a:schemeClr val="bg1"/>
                </a:solidFill>
                <a:latin typeface="Chalkduster"/>
                <a:cs typeface="Chalkduster"/>
              </a:rPr>
              <a:t/>
            </a:r>
            <a:br>
              <a:rPr lang="fr-FR" dirty="0">
                <a:solidFill>
                  <a:schemeClr val="bg1"/>
                </a:solidFill>
                <a:latin typeface="Chalkduster"/>
                <a:cs typeface="Chalkduster"/>
              </a:rPr>
            </a:br>
            <a:r>
              <a:rPr lang="fr-FR" sz="3000" dirty="0">
                <a:solidFill>
                  <a:schemeClr val="bg1"/>
                </a:solidFill>
                <a:latin typeface="Chalkduster"/>
                <a:cs typeface="Chalkduster"/>
              </a:rPr>
              <a:t>Déroulement - Échéancier</a:t>
            </a:r>
            <a:r>
              <a:rPr lang="fr-FR" dirty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3262"/>
            <a:ext cx="8229600" cy="442336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Préparation des affiches</a:t>
            </a:r>
          </a:p>
          <a:p>
            <a:pPr marL="514350" indent="-514350">
              <a:buAutoNum type="arabicPeriod"/>
            </a:pP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Rencontre parents/élèves</a:t>
            </a:r>
          </a:p>
          <a:p>
            <a:pPr marL="514350" indent="-514350">
              <a:buAutoNum type="arabicPeriod"/>
            </a:pP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Recrutement ($)</a:t>
            </a:r>
          </a:p>
          <a:p>
            <a:pPr marL="514350" indent="-514350">
              <a:buAutoNum type="arabicPeriod"/>
            </a:pP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Collecte de denrées</a:t>
            </a:r>
          </a:p>
          <a:p>
            <a:pPr marL="514350" indent="-514350">
              <a:buAutoNum type="arabicPeriod"/>
            </a:pP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Collecte de matériel</a:t>
            </a:r>
          </a:p>
          <a:p>
            <a:pPr marL="514350" indent="-514350">
              <a:buAutoNum type="arabicPeriod"/>
            </a:pP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Préparation des paniers et magasinage</a:t>
            </a:r>
          </a:p>
          <a:p>
            <a:pPr marL="514350" indent="-514350">
              <a:buAutoNum type="arabicPeriod"/>
            </a:pP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Remise des paniers aux familles</a:t>
            </a:r>
          </a:p>
          <a:p>
            <a:pPr marL="514350" indent="-514350">
              <a:buAutoNum type="arabicPeriod"/>
            </a:pPr>
            <a:r>
              <a:rPr lang="fr-FR" dirty="0">
                <a:solidFill>
                  <a:schemeClr val="bg1"/>
                </a:solidFill>
                <a:latin typeface="Marker Felt"/>
                <a:cs typeface="Marker Felt"/>
              </a:rPr>
              <a:t>TOURNOI Roche-papier-ciseaux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85800" y="38862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Marker Felt"/>
              <a:cs typeface="Marker Fe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69" y="274638"/>
            <a:ext cx="1775831" cy="1775831"/>
          </a:xfrm>
          <a:prstGeom prst="rect">
            <a:avLst/>
          </a:prstGeom>
        </p:spPr>
      </p:pic>
      <p:pic>
        <p:nvPicPr>
          <p:cNvPr id="9" name="Image 8" descr="Capture d’écran 2016-10-27 à 13.59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32" y="2384902"/>
            <a:ext cx="2906868" cy="19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Nous suivre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350347"/>
            <a:ext cx="8599802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Site internet du PEI à la JBM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8222198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Page Facebook JBM PEI Fin à la Faim</a:t>
            </a:r>
          </a:p>
        </p:txBody>
      </p:sp>
    </p:spTree>
    <p:extLst>
      <p:ext uri="{BB962C8B-B14F-4D97-AF65-F5344CB8AC3E}">
        <p14:creationId xmlns:p14="http://schemas.microsoft.com/office/powerpoint/2010/main" val="2289077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636" y="561860"/>
            <a:ext cx="7006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>
                <a:solidFill>
                  <a:schemeClr val="bg1"/>
                </a:solidFill>
              </a:rPr>
              <a:t>Quelques</a:t>
            </a:r>
            <a:r>
              <a:rPr lang="en-CA" sz="3200" dirty="0">
                <a:solidFill>
                  <a:schemeClr val="bg1"/>
                </a:solidFill>
              </a:rPr>
              <a:t> photos de Fin à la </a:t>
            </a:r>
            <a:r>
              <a:rPr lang="en-CA" sz="3200" dirty="0" err="1">
                <a:solidFill>
                  <a:schemeClr val="bg1"/>
                </a:solidFill>
              </a:rPr>
              <a:t>Faim</a:t>
            </a:r>
            <a:r>
              <a:rPr lang="en-CA" sz="3200" dirty="0">
                <a:solidFill>
                  <a:schemeClr val="bg1"/>
                </a:solidFill>
              </a:rPr>
              <a:t> 2015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65" y="1340213"/>
            <a:ext cx="7490495" cy="42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9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636" y="561860"/>
            <a:ext cx="7006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>
                <a:solidFill>
                  <a:schemeClr val="bg1"/>
                </a:solidFill>
              </a:rPr>
              <a:t>Quelques</a:t>
            </a:r>
            <a:r>
              <a:rPr lang="en-CA" sz="3200" dirty="0">
                <a:solidFill>
                  <a:schemeClr val="bg1"/>
                </a:solidFill>
              </a:rPr>
              <a:t> photos de Fin à la </a:t>
            </a:r>
            <a:r>
              <a:rPr lang="en-CA" sz="3200" dirty="0" err="1">
                <a:solidFill>
                  <a:schemeClr val="bg1"/>
                </a:solidFill>
              </a:rPr>
              <a:t>Faim</a:t>
            </a:r>
            <a:r>
              <a:rPr lang="en-CA" sz="3200" dirty="0">
                <a:solidFill>
                  <a:schemeClr val="bg1"/>
                </a:solidFill>
              </a:rPr>
              <a:t> 2015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1" y="1466575"/>
            <a:ext cx="6407437" cy="45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4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636" y="561860"/>
            <a:ext cx="7006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>
                <a:solidFill>
                  <a:schemeClr val="bg1"/>
                </a:solidFill>
              </a:rPr>
              <a:t>Quelques</a:t>
            </a:r>
            <a:r>
              <a:rPr lang="en-CA" sz="3200" dirty="0">
                <a:solidFill>
                  <a:schemeClr val="bg1"/>
                </a:solidFill>
              </a:rPr>
              <a:t> photos de Fin à la </a:t>
            </a:r>
            <a:r>
              <a:rPr lang="en-CA" sz="3200" dirty="0" err="1">
                <a:solidFill>
                  <a:schemeClr val="bg1"/>
                </a:solidFill>
              </a:rPr>
              <a:t>Faim</a:t>
            </a:r>
            <a:r>
              <a:rPr lang="en-CA" sz="3200" dirty="0">
                <a:solidFill>
                  <a:schemeClr val="bg1"/>
                </a:solidFill>
              </a:rPr>
              <a:t> 2015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55" y="1367697"/>
            <a:ext cx="7271362" cy="48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4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636" y="561860"/>
            <a:ext cx="7006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>
                <a:solidFill>
                  <a:schemeClr val="bg1"/>
                </a:solidFill>
              </a:rPr>
              <a:t>Quelques</a:t>
            </a:r>
            <a:r>
              <a:rPr lang="en-CA" sz="3200" dirty="0">
                <a:solidFill>
                  <a:schemeClr val="bg1"/>
                </a:solidFill>
              </a:rPr>
              <a:t> photos de Fin à la </a:t>
            </a:r>
            <a:r>
              <a:rPr lang="en-CA" sz="3200" dirty="0" err="1">
                <a:solidFill>
                  <a:schemeClr val="bg1"/>
                </a:solidFill>
              </a:rPr>
              <a:t>Faim</a:t>
            </a:r>
            <a:r>
              <a:rPr lang="en-CA" sz="3200" dirty="0">
                <a:solidFill>
                  <a:schemeClr val="bg1"/>
                </a:solidFill>
              </a:rPr>
              <a:t> 2015</a:t>
            </a:r>
          </a:p>
          <a:p>
            <a:endParaRPr lang="en-CA" sz="3200" dirty="0">
              <a:solidFill>
                <a:schemeClr val="bg1"/>
              </a:solidFill>
            </a:endParaRPr>
          </a:p>
          <a:p>
            <a:r>
              <a:rPr lang="en-CA" sz="3200" dirty="0" err="1">
                <a:solidFill>
                  <a:schemeClr val="bg1"/>
                </a:solidFill>
              </a:rPr>
              <a:t>Dans</a:t>
            </a:r>
            <a:r>
              <a:rPr lang="en-CA" sz="3200" dirty="0">
                <a:solidFill>
                  <a:schemeClr val="bg1"/>
                </a:solidFill>
              </a:rPr>
              <a:t> </a:t>
            </a:r>
            <a:r>
              <a:rPr lang="en-CA" sz="3200" dirty="0" err="1">
                <a:solidFill>
                  <a:schemeClr val="bg1"/>
                </a:solidFill>
              </a:rPr>
              <a:t>l’Hebdo</a:t>
            </a:r>
            <a:r>
              <a:rPr lang="en-CA" sz="3200" dirty="0">
                <a:solidFill>
                  <a:schemeClr val="bg1"/>
                </a:solidFill>
              </a:rPr>
              <a:t> Rive Nord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61" y="2298737"/>
            <a:ext cx="5737952" cy="3822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8265" y="1592911"/>
            <a:ext cx="3635566" cy="316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13460" y="1212344"/>
            <a:ext cx="3741557" cy="4478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assia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ssiabold"/>
              </a:rPr>
              <a:t>« Ce </a:t>
            </a:r>
            <a:r>
              <a:rPr kumimoji="0" lang="en-US" altLang="en-US" sz="33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ssiabold"/>
              </a:rPr>
              <a:t>projet</a:t>
            </a: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ssiabold"/>
              </a:rPr>
              <a:t> nous aide à </a:t>
            </a:r>
            <a:r>
              <a:rPr kumimoji="0" lang="en-US" altLang="en-US" sz="33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ssiabold"/>
              </a:rPr>
              <a:t>prendre</a:t>
            </a: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ssiabold"/>
              </a:rPr>
              <a:t> conscience de </a:t>
            </a:r>
            <a:r>
              <a:rPr kumimoji="0" lang="en-US" altLang="en-US" sz="33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ssiabold"/>
              </a:rPr>
              <a:t>ce</a:t>
            </a: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ssiabold"/>
              </a:rPr>
              <a:t> </a:t>
            </a:r>
            <a:r>
              <a:rPr kumimoji="0" lang="en-US" altLang="en-US" sz="33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ssiabold"/>
              </a:rPr>
              <a:t>qu'on</a:t>
            </a: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ssiabold"/>
              </a:rPr>
              <a:t> a 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>Parrainage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> de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>familles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> avec Fin à la </a:t>
            </a: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>faim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>  </a:t>
            </a:r>
            <a:r>
              <a:rPr kumimoji="0" lang="en-US" altLang="en-US" sz="90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>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>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bold"/>
              </a:rPr>
              <a:t>Olivia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4C4C4C"/>
                </a:solidFill>
                <a:effectLst/>
                <a:latin typeface="cassiabold"/>
              </a:rPr>
              <a:t>Nguonly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>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BBBBBB"/>
                </a:solidFill>
                <a:effectLst/>
                <a:latin typeface="cassiabold"/>
                <a:hlinkClick r:id="rId3"/>
              </a:rPr>
              <a:t>olivia.nguonly@tc.tc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bold"/>
              </a:rPr>
              <a:t>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  <a:t/>
            </a:r>
            <a:b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ssiaregular"/>
              </a:rPr>
            </a:b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CCCC"/>
                </a:solidFill>
                <a:effectLst/>
                <a:latin typeface="cassiaregular"/>
              </a:rPr>
              <a:t>Publié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cassiaregular"/>
              </a:rPr>
              <a:t> le 1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CCCCCC"/>
                </a:solidFill>
                <a:effectLst/>
                <a:latin typeface="cassiaregular"/>
              </a:rPr>
              <a:t>décembre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cassiaregular"/>
              </a:rPr>
              <a:t> 2015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cassiaregular"/>
            </a:endParaRPr>
          </a:p>
        </p:txBody>
      </p:sp>
      <p:pic>
        <p:nvPicPr>
          <p:cNvPr id="2050" name="Picture 2" descr="http://www.hebdorivenord.com/content/dam/tc/global-images/2013/6/12/olivia-nguonly-2363206.jpg.imgtransform/SSH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92" y="406451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7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5" y="218202"/>
            <a:ext cx="2406535" cy="24065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96982" y="218203"/>
            <a:ext cx="7287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800" b="1" dirty="0">
                <a:solidFill>
                  <a:schemeClr val="bg1">
                    <a:lumMod val="75000"/>
                  </a:schemeClr>
                </a:solidFill>
                <a:latin typeface="Chalkduster"/>
                <a:cs typeface="Chalkduster"/>
              </a:rPr>
              <a:t>Fin à la faim</a:t>
            </a:r>
            <a:endParaRPr lang="fr-CA" sz="8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Sous-titre 4"/>
          <p:cNvSpPr>
            <a:spLocks noGrp="1"/>
          </p:cNvSpPr>
          <p:nvPr>
            <p:ph type="subTitle" idx="1"/>
          </p:nvPr>
        </p:nvSpPr>
        <p:spPr>
          <a:xfrm>
            <a:off x="685800" y="3187023"/>
            <a:ext cx="7772400" cy="17526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halkduster"/>
                <a:cs typeface="Chalkduster"/>
              </a:rPr>
              <a:t>BUT</a:t>
            </a:r>
            <a:r>
              <a:rPr lang="fr-FR" dirty="0">
                <a:solidFill>
                  <a:srgbClr val="000000"/>
                </a:solidFill>
                <a:latin typeface="Chalkduster"/>
                <a:cs typeface="Chalkduster"/>
              </a:rPr>
              <a:t> </a:t>
            </a:r>
            <a:r>
              <a:rPr lang="fr-FR" dirty="0">
                <a:solidFill>
                  <a:schemeClr val="bg1"/>
                </a:solidFill>
                <a:latin typeface="Chalkduster"/>
                <a:cs typeface="Chalkduster"/>
              </a:rPr>
              <a:t>: aider des familles de Lanaudière en répondant à leurs besoins</a:t>
            </a:r>
          </a:p>
          <a:p>
            <a:endParaRPr lang="fr-FR" dirty="0">
              <a:solidFill>
                <a:srgbClr val="000000"/>
              </a:solidFill>
              <a:latin typeface="Chalkduster"/>
              <a:cs typeface="Chalkduster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71179" y="5464997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Chalkduster"/>
                <a:cs typeface="Chalkduster"/>
              </a:rPr>
              <a:t>Chaque groupe de 1</a:t>
            </a:r>
            <a:r>
              <a:rPr lang="fr-FR" sz="2000" baseline="30000" dirty="0">
                <a:latin typeface="Chalkduster"/>
                <a:cs typeface="Chalkduster"/>
              </a:rPr>
              <a:t>re</a:t>
            </a:r>
            <a:r>
              <a:rPr lang="fr-FR" sz="2000" dirty="0">
                <a:latin typeface="Chalkduster"/>
                <a:cs typeface="Chalkduster"/>
              </a:rPr>
              <a:t> secondaire</a:t>
            </a:r>
          </a:p>
          <a:p>
            <a:pPr algn="ctr"/>
            <a:r>
              <a:rPr lang="fr-FR" sz="2000" dirty="0">
                <a:latin typeface="Chalkduster"/>
                <a:cs typeface="Chalkduster"/>
              </a:rPr>
              <a:t>parrainera une famille dans le besoin</a:t>
            </a:r>
          </a:p>
        </p:txBody>
      </p:sp>
    </p:spTree>
    <p:extLst>
      <p:ext uri="{BB962C8B-B14F-4D97-AF65-F5344CB8AC3E}">
        <p14:creationId xmlns:p14="http://schemas.microsoft.com/office/powerpoint/2010/main" val="5600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chemeClr val="bg1"/>
                </a:solidFill>
              </a:rPr>
              <a:t>Tournoi</a:t>
            </a:r>
            <a:r>
              <a:rPr lang="en-CA" dirty="0">
                <a:solidFill>
                  <a:schemeClr val="bg1"/>
                </a:solidFill>
              </a:rPr>
              <a:t> RPC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790" y="1167788"/>
            <a:ext cx="7286868" cy="5465151"/>
          </a:xfrm>
        </p:spPr>
      </p:pic>
    </p:spTree>
    <p:extLst>
      <p:ext uri="{BB962C8B-B14F-4D97-AF65-F5344CB8AC3E}">
        <p14:creationId xmlns:p14="http://schemas.microsoft.com/office/powerpoint/2010/main" val="650621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chemeClr val="bg1"/>
                </a:solidFill>
              </a:rPr>
              <a:t>Emballage</a:t>
            </a:r>
            <a:r>
              <a:rPr lang="en-CA" dirty="0">
                <a:solidFill>
                  <a:schemeClr val="bg1"/>
                </a:solidFill>
              </a:rPr>
              <a:t> de </a:t>
            </a:r>
            <a:r>
              <a:rPr lang="en-CA" dirty="0" err="1">
                <a:solidFill>
                  <a:schemeClr val="bg1"/>
                </a:solidFill>
              </a:rPr>
              <a:t>cadeaux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720" y="1600200"/>
            <a:ext cx="6810560" cy="4525963"/>
          </a:xfrm>
        </p:spPr>
      </p:pic>
    </p:spTree>
    <p:extLst>
      <p:ext uri="{BB962C8B-B14F-4D97-AF65-F5344CB8AC3E}">
        <p14:creationId xmlns:p14="http://schemas.microsoft.com/office/powerpoint/2010/main" val="3596170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Nous </a:t>
            </a:r>
            <a:r>
              <a:rPr lang="en-CA" dirty="0" err="1">
                <a:solidFill>
                  <a:schemeClr val="bg1"/>
                </a:solidFill>
              </a:rPr>
              <a:t>avons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besoin</a:t>
            </a:r>
            <a:r>
              <a:rPr lang="en-CA" dirty="0">
                <a:solidFill>
                  <a:schemeClr val="bg1"/>
                </a:solidFill>
              </a:rPr>
              <a:t> de </a:t>
            </a:r>
            <a:r>
              <a:rPr lang="en-CA" dirty="0" err="1">
                <a:solidFill>
                  <a:schemeClr val="bg1"/>
                </a:solidFill>
              </a:rPr>
              <a:t>vous</a:t>
            </a:r>
            <a:r>
              <a:rPr lang="en-CA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931" y="1417638"/>
            <a:ext cx="3302000" cy="3479800"/>
          </a:xfrm>
        </p:spPr>
      </p:pic>
      <p:sp>
        <p:nvSpPr>
          <p:cNvPr id="5" name="TextBox 4"/>
          <p:cNvSpPr txBox="1"/>
          <p:nvPr/>
        </p:nvSpPr>
        <p:spPr>
          <a:xfrm>
            <a:off x="457199" y="1806766"/>
            <a:ext cx="5030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Parents-</a:t>
            </a:r>
            <a:r>
              <a:rPr lang="en-CA" sz="3600" dirty="0" err="1">
                <a:solidFill>
                  <a:schemeClr val="bg1"/>
                </a:solidFill>
              </a:rPr>
              <a:t>bénévoles</a:t>
            </a:r>
            <a:endParaRPr lang="en-CA" sz="3600" dirty="0">
              <a:solidFill>
                <a:schemeClr val="bg1"/>
              </a:solidFill>
            </a:endParaRPr>
          </a:p>
          <a:p>
            <a:endParaRPr lang="en-CA" sz="3600" dirty="0">
              <a:solidFill>
                <a:schemeClr val="bg1"/>
              </a:solidFill>
            </a:endParaRPr>
          </a:p>
          <a:p>
            <a:r>
              <a:rPr lang="en-CA" sz="3600" dirty="0">
                <a:solidFill>
                  <a:schemeClr val="bg1"/>
                </a:solidFill>
              </a:rPr>
              <a:t>Soirée de </a:t>
            </a:r>
            <a:r>
              <a:rPr lang="en-CA" sz="3600" dirty="0" err="1">
                <a:solidFill>
                  <a:schemeClr val="bg1"/>
                </a:solidFill>
              </a:rPr>
              <a:t>préparations</a:t>
            </a:r>
            <a:r>
              <a:rPr lang="en-CA" sz="3600" dirty="0">
                <a:solidFill>
                  <a:schemeClr val="bg1"/>
                </a:solidFill>
              </a:rPr>
              <a:t> de paniers 14 </a:t>
            </a:r>
            <a:r>
              <a:rPr lang="en-CA" sz="3600" dirty="0" err="1">
                <a:solidFill>
                  <a:schemeClr val="bg1"/>
                </a:solidFill>
              </a:rPr>
              <a:t>décembre</a:t>
            </a:r>
            <a:endParaRPr lang="en-CA" sz="3600" dirty="0">
              <a:solidFill>
                <a:schemeClr val="bg1"/>
              </a:solidFill>
            </a:endParaRPr>
          </a:p>
          <a:p>
            <a:endParaRPr lang="en-CA" sz="3600" dirty="0">
              <a:solidFill>
                <a:schemeClr val="bg1"/>
              </a:solidFill>
            </a:endParaRPr>
          </a:p>
          <a:p>
            <a:r>
              <a:rPr lang="en-CA" sz="3600" dirty="0">
                <a:solidFill>
                  <a:schemeClr val="bg1"/>
                </a:solidFill>
              </a:rPr>
              <a:t>Remise des paniers aux </a:t>
            </a:r>
            <a:r>
              <a:rPr lang="en-CA" sz="3600" dirty="0" err="1">
                <a:solidFill>
                  <a:schemeClr val="bg1"/>
                </a:solidFill>
              </a:rPr>
              <a:t>familles</a:t>
            </a:r>
            <a:r>
              <a:rPr lang="en-CA" sz="3600" dirty="0">
                <a:solidFill>
                  <a:schemeClr val="bg1"/>
                </a:solidFill>
              </a:rPr>
              <a:t> (transport) 19-20 </a:t>
            </a:r>
            <a:r>
              <a:rPr lang="en-CA" sz="3600" dirty="0" err="1">
                <a:solidFill>
                  <a:schemeClr val="bg1"/>
                </a:solidFill>
              </a:rPr>
              <a:t>décembre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98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96328" cy="1143000"/>
          </a:xfrm>
        </p:spPr>
        <p:txBody>
          <a:bodyPr>
            <a:noAutofit/>
          </a:bodyPr>
          <a:lstStyle/>
          <a:p>
            <a:r>
              <a:rPr lang="fr-FR" sz="7000" dirty="0">
                <a:solidFill>
                  <a:srgbClr val="FFFF00"/>
                </a:solidFill>
                <a:latin typeface="Chalkduster"/>
                <a:cs typeface="Chalkduster"/>
              </a:rPr>
              <a:t>Fin</a:t>
            </a:r>
            <a:r>
              <a:rPr lang="is-IS" sz="7000" dirty="0">
                <a:solidFill>
                  <a:srgbClr val="FFFF00"/>
                </a:solidFill>
                <a:latin typeface="Chalkduster"/>
                <a:cs typeface="Chalkduster"/>
              </a:rPr>
              <a:t>…</a:t>
            </a:r>
            <a:endParaRPr lang="fr-FR" sz="7000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7689" y="5479267"/>
            <a:ext cx="4024360" cy="118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dirty="0">
                <a:solidFill>
                  <a:srgbClr val="FFFF00"/>
                </a:solidFill>
                <a:latin typeface="Chalkduster"/>
                <a:cs typeface="Chalkduster"/>
              </a:rPr>
              <a:t>à la faim!</a:t>
            </a:r>
          </a:p>
        </p:txBody>
      </p:sp>
      <p:pic>
        <p:nvPicPr>
          <p:cNvPr id="4" name="Image 3" descr="DSC057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38" y="448226"/>
            <a:ext cx="3099911" cy="2073519"/>
          </a:xfrm>
          <a:prstGeom prst="rect">
            <a:avLst/>
          </a:prstGeom>
        </p:spPr>
      </p:pic>
      <p:pic>
        <p:nvPicPr>
          <p:cNvPr id="5" name="Image 4" descr="DSC05781_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9" y="1484986"/>
            <a:ext cx="5144859" cy="3444237"/>
          </a:xfrm>
          <a:prstGeom prst="rect">
            <a:avLst/>
          </a:prstGeom>
        </p:spPr>
      </p:pic>
      <p:pic>
        <p:nvPicPr>
          <p:cNvPr id="6" name="Image 5" descr="DSC05783_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09" y="2875518"/>
            <a:ext cx="3067740" cy="2053705"/>
          </a:xfrm>
          <a:prstGeom prst="rect">
            <a:avLst/>
          </a:prstGeom>
        </p:spPr>
      </p:pic>
      <p:pic>
        <p:nvPicPr>
          <p:cNvPr id="7" name="Image 6" descr="DSC057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47" y="5250963"/>
            <a:ext cx="2110120" cy="1412624"/>
          </a:xfrm>
          <a:prstGeom prst="rect">
            <a:avLst/>
          </a:prstGeom>
        </p:spPr>
      </p:pic>
      <p:pic>
        <p:nvPicPr>
          <p:cNvPr id="8" name="Image 7" descr="fin-300x22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9" y="5250997"/>
            <a:ext cx="1883453" cy="14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95" y="1246909"/>
            <a:ext cx="1741516" cy="17415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1782" y="157542"/>
            <a:ext cx="75368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800" b="1" dirty="0">
                <a:solidFill>
                  <a:schemeClr val="bg1">
                    <a:lumMod val="75000"/>
                  </a:schemeClr>
                </a:solidFill>
                <a:latin typeface="Chalkduster"/>
                <a:cs typeface="Chalkduster"/>
              </a:rPr>
              <a:t>Fin à la faim</a:t>
            </a:r>
            <a:endParaRPr lang="fr-CA" sz="8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923" y="3161256"/>
            <a:ext cx="6434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2400" dirty="0">
              <a:latin typeface="Marker Felt"/>
              <a:cs typeface="Marker Felt"/>
            </a:endParaRPr>
          </a:p>
          <a:p>
            <a:r>
              <a:rPr lang="fr-FR" sz="2400" b="1" u="sng" dirty="0">
                <a:latin typeface="Marker Felt"/>
                <a:cs typeface="Marker Felt"/>
              </a:rPr>
              <a:t>Qualité de l’apprenant : altruiste</a:t>
            </a:r>
          </a:p>
          <a:p>
            <a:pPr lvl="1"/>
            <a:r>
              <a:rPr lang="fr-FR" sz="2400" dirty="0">
                <a:latin typeface="Marker Felt"/>
                <a:cs typeface="Marker Felt"/>
              </a:rPr>
              <a:t>Respect envers les besoins des autres</a:t>
            </a:r>
          </a:p>
          <a:p>
            <a:pPr lvl="1"/>
            <a:r>
              <a:rPr lang="fr-FR" sz="2400" dirty="0">
                <a:latin typeface="Marker Felt"/>
                <a:cs typeface="Marker Felt"/>
              </a:rPr>
              <a:t>Œuvrer concrètement à l’amélioration de l’existence d’autrui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03564" y="2355273"/>
            <a:ext cx="537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chemeClr val="bg1"/>
                </a:solidFill>
              </a:rPr>
              <a:t>Pourquoi?</a:t>
            </a:r>
            <a:endParaRPr lang="fr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486" y="166568"/>
            <a:ext cx="2160996" cy="21609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9382" y="166568"/>
            <a:ext cx="73013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800" b="1" dirty="0">
                <a:solidFill>
                  <a:schemeClr val="bg1">
                    <a:lumMod val="75000"/>
                  </a:schemeClr>
                </a:solidFill>
                <a:latin typeface="Chalkduster"/>
                <a:cs typeface="Chalkduster"/>
              </a:rPr>
              <a:t>Fin à la faim</a:t>
            </a:r>
            <a:endParaRPr lang="fr-CA" sz="8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967335"/>
            <a:ext cx="72653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u="sng" dirty="0">
                <a:latin typeface="Marker Felt"/>
                <a:cs typeface="Marker Felt"/>
              </a:rPr>
              <a:t>SERVICE ET ACTION</a:t>
            </a:r>
          </a:p>
          <a:p>
            <a:pPr algn="ctr"/>
            <a:r>
              <a:rPr lang="fr-FR" sz="4000" dirty="0">
                <a:latin typeface="Marker Felt"/>
                <a:cs typeface="Marker Felt"/>
              </a:rPr>
              <a:t>Interne</a:t>
            </a:r>
          </a:p>
          <a:p>
            <a:pPr algn="ctr"/>
            <a:r>
              <a:rPr lang="fr-FR" sz="4000" dirty="0">
                <a:latin typeface="Marker Felt"/>
                <a:cs typeface="Marker Felt"/>
              </a:rPr>
              <a:t>4h20 pour tous les élèves</a:t>
            </a:r>
          </a:p>
        </p:txBody>
      </p:sp>
    </p:spTree>
    <p:extLst>
      <p:ext uri="{BB962C8B-B14F-4D97-AF65-F5344CB8AC3E}">
        <p14:creationId xmlns:p14="http://schemas.microsoft.com/office/powerpoint/2010/main" val="28344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Difficultés des familles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Mère fille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6548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Immigration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Scolarisation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3764582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Maladie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0888" y="4500456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Dépendances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15976" y="5219169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Perte d’emploi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39" y="2407366"/>
            <a:ext cx="1741516" cy="17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188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Présentation des familles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02178" y="2561758"/>
            <a:ext cx="8042564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Tx/>
              <a:buChar char="-"/>
            </a:pP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  <a:p>
            <a:pPr marL="571500" indent="-571500" algn="l">
              <a:buFontTx/>
              <a:buChar char="-"/>
            </a:pPr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Toutes les infos sont sur le site PEI 1</a:t>
            </a:r>
          </a:p>
          <a:p>
            <a:pPr marL="571500" indent="-571500" algn="l">
              <a:buFontTx/>
              <a:buChar char="-"/>
            </a:pPr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Tous les groupes parraineront une famille mais l’aide n’est pas limitée à celle-ci </a:t>
            </a:r>
          </a:p>
          <a:p>
            <a:pPr marL="571500" indent="-571500" algn="l">
              <a:buFontTx/>
              <a:buChar char="-"/>
            </a:pPr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SVP ne pas juger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178" y="5034708"/>
            <a:ext cx="8042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http://blogues.csaffluents.qc.ca/jbm-pei1/projet-fin-a-la-faim/</a:t>
            </a:r>
          </a:p>
        </p:txBody>
      </p:sp>
    </p:spTree>
    <p:extLst>
      <p:ext uri="{BB962C8B-B14F-4D97-AF65-F5344CB8AC3E}">
        <p14:creationId xmlns:p14="http://schemas.microsoft.com/office/powerpoint/2010/main" val="9322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4188"/>
            <a:ext cx="8944495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Famille de Mélissa – Groupe 60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Description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- 2 adultes et 1 enfant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4832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Besoins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373773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Rêve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450455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570" y="3343033"/>
            <a:ext cx="5827923" cy="30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94188"/>
            <a:ext cx="8258695" cy="1470025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>
                    <a:lumMod val="95000"/>
                  </a:schemeClr>
                </a:solidFill>
              </a:rPr>
              <a:t>Famille de Julie – Groupe 61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215891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Description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85800" y="136950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- 1 adulte et 3 enfants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5800" y="294832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Besoins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5800" y="373773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chemeClr val="bg1">
                    <a:lumMod val="95000"/>
                  </a:schemeClr>
                </a:solidFill>
              </a:rPr>
              <a:t>- Rêve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4504558"/>
            <a:ext cx="7772400" cy="789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71" y="2989729"/>
            <a:ext cx="5827923" cy="30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8023</TotalTime>
  <Words>698</Words>
  <Application>Microsoft Office PowerPoint</Application>
  <PresentationFormat>Affichage à l'écran (4:3)</PresentationFormat>
  <Paragraphs>182</Paragraphs>
  <Slides>33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Fin à la Faim</vt:lpstr>
      <vt:lpstr>Introduction</vt:lpstr>
      <vt:lpstr>Présentation PowerPoint</vt:lpstr>
      <vt:lpstr>Présentation PowerPoint</vt:lpstr>
      <vt:lpstr>Présentation PowerPoint</vt:lpstr>
      <vt:lpstr>Difficultés des familles</vt:lpstr>
      <vt:lpstr>Présentation des familles</vt:lpstr>
      <vt:lpstr>Famille de Mélissa – Groupe 60</vt:lpstr>
      <vt:lpstr>Famille de Julie – Groupe 61</vt:lpstr>
      <vt:lpstr>Famille de Jessica – Groupe 62</vt:lpstr>
      <vt:lpstr>Famille de Lyne – Groupe 63</vt:lpstr>
      <vt:lpstr>Famille de Marie-Ève – Groupe 64</vt:lpstr>
      <vt:lpstr>Famille de Anick – Groupe 65</vt:lpstr>
      <vt:lpstr>Famille de Valérie – Groupe 66</vt:lpstr>
      <vt:lpstr>Denrées non périssables</vt:lpstr>
      <vt:lpstr>Vêtements</vt:lpstr>
      <vt:lpstr>Dons et contacts</vt:lpstr>
      <vt:lpstr>Cadeaux et Jouets</vt:lpstr>
      <vt:lpstr>Fin à la faim Collecte de matériel</vt:lpstr>
      <vt:lpstr>Fin à la faim Classes pour l’entreposage du matériel/denrées</vt:lpstr>
      <vt:lpstr>Roche-Papier-Ciseaux</vt:lpstr>
      <vt:lpstr>Fin à la faim Recrutement ($) </vt:lpstr>
      <vt:lpstr>Roche-Papier-Ciseaux</vt:lpstr>
      <vt:lpstr>Fin à la faim Déroulement - Échéancier </vt:lpstr>
      <vt:lpstr>Nous suivre</vt:lpstr>
      <vt:lpstr>Présentation PowerPoint</vt:lpstr>
      <vt:lpstr>Présentation PowerPoint</vt:lpstr>
      <vt:lpstr>Présentation PowerPoint</vt:lpstr>
      <vt:lpstr>Présentation PowerPoint</vt:lpstr>
      <vt:lpstr>Tournoi RPC</vt:lpstr>
      <vt:lpstr>Emballage de cadeaux</vt:lpstr>
      <vt:lpstr>Nous avons besoin de vous </vt:lpstr>
      <vt:lpstr>Fin…</vt:lpstr>
    </vt:vector>
  </TitlesOfParts>
  <Company>CSA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à la Faim</dc:title>
  <dc:creator>CSA CSA</dc:creator>
  <cp:lastModifiedBy>Techcsa</cp:lastModifiedBy>
  <cp:revision>76</cp:revision>
  <dcterms:created xsi:type="dcterms:W3CDTF">2015-10-05T17:06:57Z</dcterms:created>
  <dcterms:modified xsi:type="dcterms:W3CDTF">2016-11-09T22:30:10Z</dcterms:modified>
</cp:coreProperties>
</file>