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1" r:id="rId2"/>
    <p:sldId id="256" r:id="rId3"/>
    <p:sldId id="257" r:id="rId4"/>
    <p:sldId id="262" r:id="rId5"/>
    <p:sldId id="263" r:id="rId6"/>
    <p:sldId id="265" r:id="rId7"/>
    <p:sldId id="270" r:id="rId8"/>
    <p:sldId id="288" r:id="rId9"/>
    <p:sldId id="289" r:id="rId10"/>
    <p:sldId id="264" r:id="rId11"/>
    <p:sldId id="272" r:id="rId12"/>
    <p:sldId id="271" r:id="rId13"/>
    <p:sldId id="274" r:id="rId14"/>
    <p:sldId id="291" r:id="rId15"/>
    <p:sldId id="275" r:id="rId16"/>
    <p:sldId id="278" r:id="rId17"/>
    <p:sldId id="276" r:id="rId18"/>
    <p:sldId id="290" r:id="rId19"/>
    <p:sldId id="277" r:id="rId20"/>
    <p:sldId id="281" r:id="rId21"/>
    <p:sldId id="283" r:id="rId22"/>
    <p:sldId id="284" r:id="rId23"/>
    <p:sldId id="285" r:id="rId2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44"/>
    <p:restoredTop sz="94130"/>
  </p:normalViewPr>
  <p:slideViewPr>
    <p:cSldViewPr snapToGrid="0" snapToObjects="1">
      <p:cViewPr varScale="1">
        <p:scale>
          <a:sx n="54" d="100"/>
          <a:sy n="54" d="100"/>
        </p:scale>
        <p:origin x="216" y="5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5" d="100"/>
          <a:sy n="75" d="100"/>
        </p:scale>
        <p:origin x="3840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47D0DF0-A067-7F47-891E-1D44E46DF5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BC391C0-A652-EF4B-9BC0-D3DAE43C60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604B8-9D25-EE43-B4F9-4E14072D416B}" type="datetimeFigureOut">
              <a:rPr lang="fr-FR" smtClean="0"/>
              <a:t>08/03/2020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D0E1F5-36ED-C14E-9E46-F0AFC9FFC7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1C39953-6F7E-4849-B337-7657F9DF92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7E924-38F1-6248-9D25-5036711959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9730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439AE-9EB9-8E41-BAEE-47F4A73553C1}" type="datetimeFigureOut">
              <a:rPr lang="fr-FR" smtClean="0"/>
              <a:t>08/03/2020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63DB6-11AE-7C43-938F-F749018BF9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13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Préparation =   gagner du temps / meilleur résultat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63DB6-11AE-7C43-938F-F749018BF96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283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Quoi étudier? Comment se préparer? DIVISER EN TROIS DIAPOS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63DB6-11AE-7C43-938F-F749018BF96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694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DIVISER EN 5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63DB6-11AE-7C43-938F-F749018BF96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91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 ŒIL VEUT AVANCER LIT SPONTANÉMENT GAUCHE DROITE DEVANT UN TEXTE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63DB6-11AE-7C43-938F-F749018BF96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9864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61A509-C885-974F-8FEF-4B2C06BEF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D13AB4-C531-DD4F-85C0-E14BE6B81F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BEBB3A7-63F1-E442-BAAF-339A40B91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E9E7-2812-4D41-9A13-B7EBA6E2CD76}" type="datetimeFigureOut">
              <a:rPr lang="fr-FR" smtClean="0"/>
              <a:t>08/03/2020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BD4DE0-EDA1-B849-8EAB-75B2F67AE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6634CE-DAFF-0948-BC13-D35C3685D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CB2-8CAA-9C44-9E60-A07965F58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948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F70276-A6F2-6649-A9D1-7C34CBEB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8437C3-4F5B-324B-AF93-13F569B50C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22BBB0-D448-E041-AC21-84ABD0AC3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E9E7-2812-4D41-9A13-B7EBA6E2CD76}" type="datetimeFigureOut">
              <a:rPr lang="fr-FR" smtClean="0"/>
              <a:t>08/03/2020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446C1D-8C5A-984A-A1A9-301A1B7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08B2E6-90B1-3944-B960-370B68587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CB2-8CAA-9C44-9E60-A07965F58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469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FA755AB-54E4-EB42-8F51-0D368108B9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7242F87-F70E-194E-982E-8103AA5AF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F9E7B6-CE97-EB43-9C11-82539351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E9E7-2812-4D41-9A13-B7EBA6E2CD76}" type="datetimeFigureOut">
              <a:rPr lang="fr-FR" smtClean="0"/>
              <a:t>08/03/2020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08249A-CFD8-9641-8FFA-C6B1001EE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2C4ACD4-23F5-8849-9273-BA3BA6ADC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CB2-8CAA-9C44-9E60-A07965F58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445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33483E-02A2-BB4D-B634-754172AD7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C43D53-77F0-F74D-BA6F-14FBB47168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418854-075A-6C4A-88E7-0A4D6A485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E9E7-2812-4D41-9A13-B7EBA6E2CD76}" type="datetimeFigureOut">
              <a:rPr lang="fr-FR" smtClean="0"/>
              <a:t>08/03/2020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AA8047-789E-5447-8A1E-FF881D0FC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F2B50-5EBE-BC41-9EF9-8AD3027A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CB2-8CAA-9C44-9E60-A07965F58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788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D4C8CC-E112-0F43-97EC-D4CA09F7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AA7460-3E05-D64F-B3F4-9168C108C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B505F7-B780-EC44-B584-DB47B58D7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E9E7-2812-4D41-9A13-B7EBA6E2CD76}" type="datetimeFigureOut">
              <a:rPr lang="fr-FR" smtClean="0"/>
              <a:t>08/03/2020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2CB6C7-6267-AB42-9353-32D346DE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8286FC-D89E-D04A-A359-BAA588812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CB2-8CAA-9C44-9E60-A07965F58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5914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62E326-C938-A44B-A115-AA7D66C83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E81FDE-0226-014D-91D4-F561A43C8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881E66D-EDC5-6E4B-9D0A-10F227262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F7D39DD-5331-8D40-B70B-3DED051E4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E9E7-2812-4D41-9A13-B7EBA6E2CD76}" type="datetimeFigureOut">
              <a:rPr lang="fr-FR" smtClean="0"/>
              <a:t>08/03/2020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20122D5-3999-A940-8EF1-36D642C1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3272F28-3D5E-584C-9439-329E6442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CB2-8CAA-9C44-9E60-A07965F58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71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1AB40F-EA5A-A24F-9B6A-E8A75D98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7A0C580-3F1D-2A4B-BAD5-DEEE4AA898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097FB75-3FD1-1B42-A47C-8CD213772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B85DF1-5E92-3847-A52B-70B269AFF4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E518547-3724-0F4D-953A-51E086912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199E6BE-9041-254F-B892-5C9F7506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E9E7-2812-4D41-9A13-B7EBA6E2CD76}" type="datetimeFigureOut">
              <a:rPr lang="fr-FR" smtClean="0"/>
              <a:t>08/03/2020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435209-C628-F641-82FA-DA408F5A9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7B0B1A-F879-6242-9BB2-DE8E6A0BA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CB2-8CAA-9C44-9E60-A07965F58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57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946F72-026F-4D4C-A1EE-017D263C8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FA2BEF0-9987-CB47-98F9-C3B7B4E2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E9E7-2812-4D41-9A13-B7EBA6E2CD76}" type="datetimeFigureOut">
              <a:rPr lang="fr-FR" smtClean="0"/>
              <a:t>08/03/2020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A5D79F-5991-094B-B2FC-E75287793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368686-594A-BA4A-8C4F-B7ECD9831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CB2-8CAA-9C44-9E60-A07965F58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529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6716E0F-F3D0-7E46-8FB2-94F020E95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E9E7-2812-4D41-9A13-B7EBA6E2CD76}" type="datetimeFigureOut">
              <a:rPr lang="fr-FR" smtClean="0"/>
              <a:t>08/03/2020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590953A-C8CD-A447-AFE0-23BF29870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81A3FE8-0B96-A247-8712-D0462B760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CB2-8CAA-9C44-9E60-A07965F58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796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2E344-34B8-254B-A18E-141456820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D33F9F-2FDB-5E40-8CEE-6B9FD019C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C28DCD-000B-244A-9EEC-7E4D5C5E9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598BD9C-ED5F-3940-8C3D-2C76F49C0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E9E7-2812-4D41-9A13-B7EBA6E2CD76}" type="datetimeFigureOut">
              <a:rPr lang="fr-FR" smtClean="0"/>
              <a:t>08/03/2020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2060CF-CD1B-2740-80B1-92A21A91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5B8EF5-FE38-BC4A-90D3-7F9A40FA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CB2-8CAA-9C44-9E60-A07965F58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116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419392-C9A5-A446-B78B-4E2397F92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5452952-D9E9-A540-8358-FD1E2067C6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885594-4292-2649-8E52-2FF566170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420C42-6B0D-8B40-A043-DB6B81D7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CE9E7-2812-4D41-9A13-B7EBA6E2CD76}" type="datetimeFigureOut">
              <a:rPr lang="fr-FR" smtClean="0"/>
              <a:t>08/03/2020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F9B4F72-88ED-9044-A386-29A118CB9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A17D57-A75E-064F-8086-A1597AC2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DBCB2-8CAA-9C44-9E60-A07965F58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06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2AD0C40-27EB-9C40-A9E8-E0F914F35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A1F98F5-D296-D048-ACB6-EF49DA07C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Cliquez pour 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4BDDC3-29A3-234E-BF69-44B19D3A91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CE9E7-2812-4D41-9A13-B7EBA6E2CD76}" type="datetimeFigureOut">
              <a:rPr lang="fr-FR" smtClean="0"/>
              <a:t>08/03/2020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96D287-6259-6F49-A805-1FFCF8910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5B4EEB-9064-2B4A-8A02-6D865D4E5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DBCB2-8CAA-9C44-9E60-A07965F5871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039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C95F33-850D-834D-A571-E499C23ED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Production écrite:</a:t>
            </a:r>
            <a:br>
              <a:rPr lang="fr-FR" dirty="0"/>
            </a:br>
            <a:r>
              <a:rPr lang="fr-FR" dirty="0"/>
              <a:t>comment s’améliorer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341653-BE54-A242-BEDA-FD0F918206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0955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BEF70-CB40-D949-9B2B-F06F441F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19" y="1677474"/>
            <a:ext cx="10006884" cy="4259687"/>
          </a:xfrm>
        </p:spPr>
        <p:txBody>
          <a:bodyPr>
            <a:noAutofit/>
          </a:bodyPr>
          <a:lstStyle/>
          <a:p>
            <a:pPr algn="l"/>
            <a:br>
              <a:rPr lang="fr-FR" sz="4400" dirty="0"/>
            </a:br>
            <a:r>
              <a:rPr lang="fr-FR" sz="4400" dirty="0"/>
              <a:t>œil ---» réflexe d’avancer</a:t>
            </a:r>
            <a:br>
              <a:rPr lang="fr-FR" sz="4400" dirty="0"/>
            </a:br>
            <a:r>
              <a:rPr lang="fr-FR" sz="4400" strike="sngStrike" dirty="0"/>
              <a:t>pas relire</a:t>
            </a:r>
            <a:r>
              <a:rPr lang="fr-FR" sz="4400" dirty="0"/>
              <a:t>  mais réfléchir et s’organiser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C6DB4D-6D45-4345-831D-03C1861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9854"/>
            <a:ext cx="9144000" cy="917620"/>
          </a:xfrm>
        </p:spPr>
        <p:txBody>
          <a:bodyPr>
            <a:normAutofit fontScale="92500"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CORRIGER ACTIVEMENT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4204257-98DB-D047-90C6-A881126930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570" y="1904742"/>
            <a:ext cx="4447082" cy="2675661"/>
          </a:xfrm>
          <a:prstGeom prst="rect">
            <a:avLst/>
          </a:prstGeom>
        </p:spPr>
      </p:pic>
      <p:sp>
        <p:nvSpPr>
          <p:cNvPr id="7" name="Flèche vers la droite 6">
            <a:extLst>
              <a:ext uri="{FF2B5EF4-FFF2-40B4-BE49-F238E27FC236}">
                <a16:creationId xmlns:a16="http://schemas.microsoft.com/office/drawing/2014/main" id="{9CE66B52-331E-7643-98A0-3EFB9057200B}"/>
              </a:ext>
            </a:extLst>
          </p:cNvPr>
          <p:cNvSpPr/>
          <p:nvPr/>
        </p:nvSpPr>
        <p:spPr>
          <a:xfrm>
            <a:off x="3702570" y="4292238"/>
            <a:ext cx="4447082" cy="3783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58340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BEF70-CB40-D949-9B2B-F06F441F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19" y="1677474"/>
            <a:ext cx="10006884" cy="4259687"/>
          </a:xfrm>
        </p:spPr>
        <p:txBody>
          <a:bodyPr>
            <a:noAutofit/>
          </a:bodyPr>
          <a:lstStyle/>
          <a:p>
            <a:pPr algn="l"/>
            <a:r>
              <a:rPr lang="fr-FR" sz="4400" dirty="0"/>
              <a:t>Méthode ordonnée</a:t>
            </a:r>
            <a:br>
              <a:rPr lang="fr-FR" sz="4400" dirty="0"/>
            </a:br>
            <a:r>
              <a:rPr lang="fr-FR" sz="4400" dirty="0"/>
              <a:t>- éviter les oublis </a:t>
            </a:r>
            <a:br>
              <a:rPr lang="fr-FR" sz="4400" dirty="0"/>
            </a:br>
            <a:r>
              <a:rPr lang="fr-FR" sz="4400" dirty="0"/>
              <a:t>- développer des réflexes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C6DB4D-6D45-4345-831D-03C1861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9854"/>
            <a:ext cx="9144000" cy="917620"/>
          </a:xfrm>
        </p:spPr>
        <p:txBody>
          <a:bodyPr>
            <a:normAutofit fontScale="77500" lnSpcReduction="20000"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CORRECTION DU BROUILLON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AB4DB7-FF01-664F-9CCC-915235FFE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28293"/>
            <a:ext cx="5187846" cy="32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6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BEF70-CB40-D949-9B2B-F06F441F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19" y="1677474"/>
            <a:ext cx="10006884" cy="4259687"/>
          </a:xfrm>
        </p:spPr>
        <p:txBody>
          <a:bodyPr>
            <a:noAutofit/>
          </a:bodyPr>
          <a:lstStyle/>
          <a:p>
            <a:pPr algn="l"/>
            <a:r>
              <a:rPr lang="fr-FR" sz="4400" dirty="0"/>
              <a:t>Stylos de couleur</a:t>
            </a:r>
            <a:br>
              <a:rPr lang="fr-FR" sz="4400" dirty="0"/>
            </a:br>
            <a:r>
              <a:rPr lang="fr-FR" sz="4400" dirty="0"/>
              <a:t>- Pourquoi ?</a:t>
            </a:r>
            <a:br>
              <a:rPr lang="fr-FR" sz="4400" dirty="0"/>
            </a:br>
            <a:r>
              <a:rPr lang="fr-FR" sz="4400" dirty="0"/>
              <a:t>	- voit mieux lors de retranscription</a:t>
            </a:r>
            <a:br>
              <a:rPr lang="fr-FR" sz="4400" dirty="0"/>
            </a:br>
            <a:r>
              <a:rPr lang="fr-FR" sz="4400" dirty="0"/>
              <a:t>	- peut aussi spécialiser les crayons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C6DB4D-6D45-4345-831D-03C1861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9854"/>
            <a:ext cx="9144000" cy="917620"/>
          </a:xfrm>
        </p:spPr>
        <p:txBody>
          <a:bodyPr>
            <a:normAutofit fontScale="77500" lnSpcReduction="20000"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CORRECTION DU BROUILLON</a:t>
            </a:r>
          </a:p>
        </p:txBody>
      </p:sp>
    </p:spTree>
    <p:extLst>
      <p:ext uri="{BB962C8B-B14F-4D97-AF65-F5344CB8AC3E}">
        <p14:creationId xmlns:p14="http://schemas.microsoft.com/office/powerpoint/2010/main" val="531137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BEF70-CB40-D949-9B2B-F06F441F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19" y="1677474"/>
            <a:ext cx="10006884" cy="4259687"/>
          </a:xfrm>
        </p:spPr>
        <p:txBody>
          <a:bodyPr>
            <a:noAutofit/>
          </a:bodyPr>
          <a:lstStyle/>
          <a:p>
            <a:pPr algn="l"/>
            <a:br>
              <a:rPr lang="fr-FR" sz="4400" dirty="0"/>
            </a:br>
            <a:r>
              <a:rPr lang="fr-FR" sz="4400" dirty="0"/>
              <a:t>- répétition</a:t>
            </a:r>
            <a:br>
              <a:rPr lang="fr-FR" sz="4400" dirty="0"/>
            </a:br>
            <a:r>
              <a:rPr lang="fr-FR" sz="4400" dirty="0"/>
              <a:t>- vocabulaire imprécis --» il y a/personne…</a:t>
            </a:r>
            <a:br>
              <a:rPr lang="fr-FR" sz="4400" dirty="0"/>
            </a:br>
            <a:r>
              <a:rPr lang="fr-FR" sz="4400" dirty="0"/>
              <a:t>- anglicismes</a:t>
            </a:r>
            <a:br>
              <a:rPr lang="fr-FR" sz="4400" dirty="0"/>
            </a:br>
            <a:r>
              <a:rPr lang="fr-FR" sz="4400" dirty="0"/>
              <a:t>	--» synonymes (carré feuille de notes)</a:t>
            </a:r>
            <a:br>
              <a:rPr lang="fr-FR" sz="4400" dirty="0"/>
            </a:br>
            <a:r>
              <a:rPr lang="fr-FR" sz="4400" dirty="0"/>
              <a:t>	--» pronoms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C6DB4D-6D45-4345-831D-03C1861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9854"/>
            <a:ext cx="9144000" cy="917620"/>
          </a:xfrm>
        </p:spPr>
        <p:txBody>
          <a:bodyPr>
            <a:norm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ÉTAPE 1: VOCABULAIRE</a:t>
            </a:r>
          </a:p>
        </p:txBody>
      </p:sp>
    </p:spTree>
    <p:extLst>
      <p:ext uri="{BB962C8B-B14F-4D97-AF65-F5344CB8AC3E}">
        <p14:creationId xmlns:p14="http://schemas.microsoft.com/office/powerpoint/2010/main" val="1064249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BEF70-CB40-D949-9B2B-F06F441F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19" y="1677474"/>
            <a:ext cx="10006884" cy="4259687"/>
          </a:xfrm>
          <a:noFill/>
        </p:spPr>
        <p:txBody>
          <a:bodyPr>
            <a:noAutofit/>
          </a:bodyPr>
          <a:lstStyle/>
          <a:p>
            <a:pPr algn="l"/>
            <a:r>
              <a:rPr lang="fr-FR" sz="4400" dirty="0"/>
              <a:t>- chaque phrase de ton texte doit comprendre un verbe conjugué</a:t>
            </a:r>
            <a:br>
              <a:rPr lang="fr-FR" sz="4400" dirty="0"/>
            </a:br>
            <a:r>
              <a:rPr lang="fr-FR" sz="4400" dirty="0"/>
              <a:t>- autres erreurs : carré ---» feuille de notes</a:t>
            </a:r>
            <a:br>
              <a:rPr lang="fr-FR" sz="4400" dirty="0"/>
            </a:br>
            <a:r>
              <a:rPr lang="fr-FR" sz="4400" dirty="0"/>
              <a:t>		dû à / à cause que…</a:t>
            </a:r>
            <a:br>
              <a:rPr lang="fr-FR" sz="4400" dirty="0"/>
            </a:br>
            <a:r>
              <a:rPr lang="fr-FR" sz="4400" dirty="0"/>
              <a:t>	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C6DB4D-6D45-4345-831D-03C1861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9854"/>
            <a:ext cx="9144000" cy="917620"/>
          </a:xfrm>
          <a:noFill/>
        </p:spPr>
        <p:txBody>
          <a:bodyPr>
            <a:norm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ÉTAPE 2: SYNTAXE</a:t>
            </a:r>
          </a:p>
        </p:txBody>
      </p:sp>
    </p:spTree>
    <p:extLst>
      <p:ext uri="{BB962C8B-B14F-4D97-AF65-F5344CB8AC3E}">
        <p14:creationId xmlns:p14="http://schemas.microsoft.com/office/powerpoint/2010/main" val="14754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BEF70-CB40-D949-9B2B-F06F441F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19" y="1677474"/>
            <a:ext cx="10006884" cy="4259687"/>
          </a:xfrm>
        </p:spPr>
        <p:txBody>
          <a:bodyPr>
            <a:noAutofit/>
          </a:bodyPr>
          <a:lstStyle/>
          <a:p>
            <a:pPr algn="l"/>
            <a:br>
              <a:rPr lang="fr-FR" sz="4400" dirty="0"/>
            </a:br>
            <a:r>
              <a:rPr lang="fr-FR" sz="4400" dirty="0"/>
              <a:t>- relire une phrase à la fois</a:t>
            </a:r>
            <a:br>
              <a:rPr lang="fr-FR" sz="4400" dirty="0"/>
            </a:br>
            <a:r>
              <a:rPr lang="fr-FR" sz="4400" dirty="0"/>
              <a:t>	- sens complet?</a:t>
            </a:r>
            <a:br>
              <a:rPr lang="fr-FR" sz="4400" dirty="0"/>
            </a:br>
            <a:r>
              <a:rPr lang="fr-FR" sz="4400" dirty="0"/>
              <a:t>- phrase simple </a:t>
            </a:r>
            <a:r>
              <a:rPr lang="fr-FR" sz="4400" dirty="0" err="1">
                <a:highlight>
                  <a:srgbClr val="00FF00"/>
                </a:highlight>
              </a:rPr>
              <a:t>CPd</a:t>
            </a:r>
            <a:r>
              <a:rPr lang="fr-FR" sz="4400" dirty="0"/>
              <a:t>/, </a:t>
            </a:r>
            <a:r>
              <a:rPr lang="fr-FR" sz="4400" dirty="0">
                <a:highlight>
                  <a:srgbClr val="00FFFF"/>
                </a:highlight>
              </a:rPr>
              <a:t>S + V</a:t>
            </a:r>
            <a:r>
              <a:rPr lang="fr-FR" sz="4400" dirty="0"/>
              <a:t>  </a:t>
            </a:r>
            <a:r>
              <a:rPr lang="fr-FR" sz="4400" dirty="0" err="1">
                <a:highlight>
                  <a:srgbClr val="00FF00"/>
                </a:highlight>
              </a:rPr>
              <a:t>CNd</a:t>
            </a:r>
            <a:r>
              <a:rPr lang="fr-FR" sz="4400" dirty="0"/>
              <a:t>/, </a:t>
            </a:r>
            <a:r>
              <a:rPr lang="fr-FR" sz="4400" dirty="0">
                <a:highlight>
                  <a:srgbClr val="00FFFF"/>
                </a:highlight>
              </a:rPr>
              <a:t>S + V</a:t>
            </a:r>
            <a:br>
              <a:rPr lang="fr-FR" sz="4400" dirty="0">
                <a:highlight>
                  <a:srgbClr val="FFFF00"/>
                </a:highlight>
              </a:rPr>
            </a:br>
            <a:r>
              <a:rPr lang="fr-FR" sz="4400" dirty="0"/>
              <a:t>- justifier l’emploi de tes signes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C6DB4D-6D45-4345-831D-03C1861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9854"/>
            <a:ext cx="9144000" cy="917620"/>
          </a:xfrm>
        </p:spPr>
        <p:txBody>
          <a:bodyPr>
            <a:normAutofit fontScale="92500"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ÉTAPE 3 : PONCTUATION</a:t>
            </a:r>
          </a:p>
        </p:txBody>
      </p:sp>
    </p:spTree>
    <p:extLst>
      <p:ext uri="{BB962C8B-B14F-4D97-AF65-F5344CB8AC3E}">
        <p14:creationId xmlns:p14="http://schemas.microsoft.com/office/powerpoint/2010/main" val="1854429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BEF70-CB40-D949-9B2B-F06F441F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19" y="1677474"/>
            <a:ext cx="10006884" cy="4259687"/>
          </a:xfrm>
        </p:spPr>
        <p:txBody>
          <a:bodyPr>
            <a:noAutofit/>
          </a:bodyPr>
          <a:lstStyle/>
          <a:p>
            <a:pPr algn="l"/>
            <a:br>
              <a:rPr lang="fr-FR" sz="1100" dirty="0"/>
            </a:br>
            <a:r>
              <a:rPr lang="fr-FR" sz="1100" dirty="0"/>
              <a:t> </a:t>
            </a:r>
            <a:endParaRPr lang="fr-FR" sz="4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C6DB4D-6D45-4345-831D-03C1861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9854"/>
            <a:ext cx="9144000" cy="917620"/>
          </a:xfrm>
        </p:spPr>
        <p:txBody>
          <a:bodyPr>
            <a:normAutofit/>
          </a:bodyPr>
          <a:lstStyle/>
          <a:p>
            <a:r>
              <a:rPr lang="fr-FR" sz="3600" dirty="0">
                <a:latin typeface="Arial" panose="020B0604020202020204" pitchFamily="34" charset="0"/>
                <a:cs typeface="Arial" panose="020B0604020202020204" pitchFamily="34" charset="0"/>
              </a:rPr>
              <a:t>ÉTAPE 4: SUJET --» VERBE CONJUGUÉ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AE82E71E-97F2-884B-BB8D-C03E9EBA6230}"/>
              </a:ext>
            </a:extLst>
          </p:cNvPr>
          <p:cNvSpPr txBox="1">
            <a:spLocks/>
          </p:cNvSpPr>
          <p:nvPr/>
        </p:nvSpPr>
        <p:spPr>
          <a:xfrm>
            <a:off x="1543319" y="1829874"/>
            <a:ext cx="10006884" cy="42596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4400" u="sng" dirty="0"/>
              <a:t>Encadrement</a:t>
            </a:r>
            <a:r>
              <a:rPr lang="fr-FR" sz="4400" dirty="0"/>
              <a:t>:   </a:t>
            </a:r>
          </a:p>
          <a:p>
            <a:pPr algn="l"/>
            <a:r>
              <a:rPr lang="fr-FR" sz="4400" dirty="0"/>
              <a:t>	</a:t>
            </a:r>
            <a:r>
              <a:rPr lang="fr-FR" sz="4400" dirty="0">
                <a:highlight>
                  <a:srgbClr val="00FFFF"/>
                </a:highlight>
              </a:rPr>
              <a:t>c’est </a:t>
            </a:r>
            <a:r>
              <a:rPr lang="fr-FR" sz="4400" dirty="0">
                <a:solidFill>
                  <a:srgbClr val="FF0000"/>
                </a:solidFill>
              </a:rPr>
              <a:t>SUJET</a:t>
            </a:r>
            <a:r>
              <a:rPr lang="fr-FR" sz="4400" dirty="0"/>
              <a:t> </a:t>
            </a:r>
            <a:r>
              <a:rPr lang="fr-FR" sz="4400" dirty="0">
                <a:highlight>
                  <a:srgbClr val="00FFFF"/>
                </a:highlight>
              </a:rPr>
              <a:t>qui</a:t>
            </a:r>
            <a:r>
              <a:rPr lang="fr-FR" sz="4400" dirty="0"/>
              <a:t> </a:t>
            </a:r>
            <a:r>
              <a:rPr lang="fr-FR" sz="4400" dirty="0">
                <a:solidFill>
                  <a:srgbClr val="00B050"/>
                </a:solidFill>
              </a:rPr>
              <a:t>VERBE</a:t>
            </a:r>
          </a:p>
          <a:p>
            <a:pPr algn="l"/>
            <a:r>
              <a:rPr lang="fr-FR" sz="4400" dirty="0"/>
              <a:t>                 Paul        marche     sur la rue.</a:t>
            </a:r>
          </a:p>
          <a:p>
            <a:pPr algn="l"/>
            <a:r>
              <a:rPr lang="fr-FR" sz="4400" dirty="0"/>
              <a:t>        </a:t>
            </a:r>
            <a:r>
              <a:rPr lang="fr-FR" sz="4400" dirty="0">
                <a:highlight>
                  <a:srgbClr val="00FFFF"/>
                </a:highlight>
              </a:rPr>
              <a:t>c’est </a:t>
            </a:r>
            <a:r>
              <a:rPr lang="fr-FR" sz="4400" dirty="0">
                <a:solidFill>
                  <a:srgbClr val="FF0000"/>
                </a:solidFill>
              </a:rPr>
              <a:t>PAUL</a:t>
            </a:r>
            <a:r>
              <a:rPr lang="fr-FR" sz="4400" dirty="0"/>
              <a:t> </a:t>
            </a:r>
            <a:r>
              <a:rPr lang="fr-FR" sz="4400" dirty="0">
                <a:highlight>
                  <a:srgbClr val="00FFFF"/>
                </a:highlight>
              </a:rPr>
              <a:t>qui</a:t>
            </a:r>
            <a:r>
              <a:rPr lang="fr-FR" sz="4400" dirty="0"/>
              <a:t> </a:t>
            </a:r>
            <a:r>
              <a:rPr lang="fr-FR" sz="4400" dirty="0">
                <a:solidFill>
                  <a:srgbClr val="00B050"/>
                </a:solidFill>
              </a:rPr>
              <a:t>MARCHE</a:t>
            </a:r>
            <a:r>
              <a:rPr lang="fr-FR" sz="4400" dirty="0"/>
              <a:t>  sur la rue.</a:t>
            </a:r>
          </a:p>
          <a:p>
            <a:pPr algn="l"/>
            <a:r>
              <a:rPr lang="fr-FR" sz="4400" dirty="0"/>
              <a:t> </a:t>
            </a:r>
            <a:br>
              <a:rPr lang="fr-FR" sz="4400" dirty="0"/>
            </a:b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3713649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BEF70-CB40-D949-9B2B-F06F441F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19" y="1677474"/>
            <a:ext cx="10006884" cy="4259687"/>
          </a:xfrm>
        </p:spPr>
        <p:txBody>
          <a:bodyPr>
            <a:noAutofit/>
          </a:bodyPr>
          <a:lstStyle/>
          <a:p>
            <a:pPr algn="l"/>
            <a:r>
              <a:rPr lang="fr-FR" sz="4400" dirty="0"/>
              <a:t>  </a:t>
            </a:r>
            <a:br>
              <a:rPr lang="fr-FR" sz="4400" dirty="0"/>
            </a:br>
            <a:br>
              <a:rPr lang="fr-FR" sz="4400" dirty="0"/>
            </a:br>
            <a:r>
              <a:rPr lang="fr-FR" sz="4400" dirty="0"/>
              <a:t>- nom = donneur d’accord</a:t>
            </a:r>
            <a:br>
              <a:rPr lang="fr-FR" sz="4400" dirty="0"/>
            </a:br>
            <a:r>
              <a:rPr lang="fr-FR" sz="4400" dirty="0"/>
              <a:t>- lien avec les fonctions</a:t>
            </a:r>
            <a:br>
              <a:rPr lang="fr-FR" sz="4400" dirty="0"/>
            </a:br>
            <a:r>
              <a:rPr lang="fr-FR" sz="4400" dirty="0"/>
              <a:t>------» chaque = </a:t>
            </a:r>
            <a:r>
              <a:rPr lang="fr-FR" sz="4400" dirty="0" err="1"/>
              <a:t>sing</a:t>
            </a:r>
            <a:br>
              <a:rPr lang="fr-FR" sz="4400" dirty="0"/>
            </a:br>
            <a:r>
              <a:rPr lang="fr-FR" sz="4400" dirty="0"/>
              <a:t>-----» tout/toute/tous/toutes</a:t>
            </a:r>
            <a:br>
              <a:rPr lang="fr-FR" sz="4400" dirty="0"/>
            </a:br>
            <a:r>
              <a:rPr lang="fr-FR" sz="4400" dirty="0"/>
              <a:t>danger adverbe</a:t>
            </a:r>
            <a:br>
              <a:rPr lang="fr-FR" sz="4400" dirty="0"/>
            </a:br>
            <a:endParaRPr lang="fr-FR" sz="4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C6DB4D-6D45-4345-831D-03C1861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9854"/>
            <a:ext cx="9144000" cy="917620"/>
          </a:xfrm>
        </p:spPr>
        <p:txBody>
          <a:bodyPr>
            <a:norm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ÉTAPE 5: D«--</a:t>
            </a:r>
            <a:r>
              <a:rPr lang="fr-FR" sz="60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--» A</a:t>
            </a:r>
          </a:p>
        </p:txBody>
      </p:sp>
    </p:spTree>
    <p:extLst>
      <p:ext uri="{BB962C8B-B14F-4D97-AF65-F5344CB8AC3E}">
        <p14:creationId xmlns:p14="http://schemas.microsoft.com/office/powerpoint/2010/main" val="1938861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BEF70-CB40-D949-9B2B-F06F441F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19" y="1677474"/>
            <a:ext cx="10006884" cy="4259687"/>
          </a:xfrm>
        </p:spPr>
        <p:txBody>
          <a:bodyPr>
            <a:noAutofit/>
          </a:bodyPr>
          <a:lstStyle/>
          <a:p>
            <a:pPr algn="l"/>
            <a:br>
              <a:rPr lang="fr-FR" sz="4400" dirty="0"/>
            </a:br>
            <a:br>
              <a:rPr lang="fr-FR" sz="4400" dirty="0"/>
            </a:br>
            <a:r>
              <a:rPr lang="fr-FR" sz="4400" dirty="0"/>
              <a:t>danger----» adjectif attribut ou adjectif</a:t>
            </a:r>
            <a:br>
              <a:rPr lang="fr-FR" sz="4400" dirty="0"/>
            </a:br>
            <a:r>
              <a:rPr lang="fr-FR" sz="4400" dirty="0"/>
              <a:t>                   éloigné du donneur d’accord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C6DB4D-6D45-4345-831D-03C1861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9854"/>
            <a:ext cx="9144000" cy="917620"/>
          </a:xfrm>
        </p:spPr>
        <p:txBody>
          <a:bodyPr>
            <a:norm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ÉTAPE 6: D«--N--» A</a:t>
            </a:r>
          </a:p>
        </p:txBody>
      </p:sp>
    </p:spTree>
    <p:extLst>
      <p:ext uri="{BB962C8B-B14F-4D97-AF65-F5344CB8AC3E}">
        <p14:creationId xmlns:p14="http://schemas.microsoft.com/office/powerpoint/2010/main" val="1307500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BEF70-CB40-D949-9B2B-F06F441F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19" y="1677474"/>
            <a:ext cx="10006884" cy="4259687"/>
          </a:xfrm>
        </p:spPr>
        <p:txBody>
          <a:bodyPr>
            <a:noAutofit/>
          </a:bodyPr>
          <a:lstStyle/>
          <a:p>
            <a:pPr algn="l"/>
            <a:r>
              <a:rPr lang="fr-FR" sz="4400" dirty="0"/>
              <a:t>- carré «grammaire» --» feuille de notes </a:t>
            </a:r>
            <a:br>
              <a:rPr lang="fr-FR" sz="4400" dirty="0"/>
            </a:br>
            <a:r>
              <a:rPr lang="fr-FR" sz="4400" dirty="0"/>
              <a:t>- savoir utiliser un dictionnaire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C6DB4D-6D45-4345-831D-03C1861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9854"/>
            <a:ext cx="9144000" cy="1567710"/>
          </a:xfrm>
        </p:spPr>
        <p:txBody>
          <a:bodyPr>
            <a:normAutofit fontScale="70000" lnSpcReduction="20000"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ÉTAPE 7: DIFFICULTÉS PERSONNELLES et DICTIONNAIRE</a:t>
            </a:r>
          </a:p>
        </p:txBody>
      </p:sp>
    </p:spTree>
    <p:extLst>
      <p:ext uri="{BB962C8B-B14F-4D97-AF65-F5344CB8AC3E}">
        <p14:creationId xmlns:p14="http://schemas.microsoft.com/office/powerpoint/2010/main" val="3291864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BEF70-CB40-D949-9B2B-F06F441F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1677474"/>
            <a:ext cx="9461679" cy="4259687"/>
          </a:xfrm>
        </p:spPr>
        <p:txBody>
          <a:bodyPr>
            <a:noAutofit/>
          </a:bodyPr>
          <a:lstStyle/>
          <a:p>
            <a:pPr algn="l"/>
            <a:br>
              <a:rPr lang="fr-FR" sz="4400" dirty="0"/>
            </a:br>
            <a:br>
              <a:rPr lang="fr-FR" sz="4400" dirty="0"/>
            </a:br>
            <a:r>
              <a:rPr lang="fr-FR" sz="4400" dirty="0"/>
              <a:t>- étude et préparation</a:t>
            </a:r>
            <a:br>
              <a:rPr lang="fr-FR" sz="4400" dirty="0"/>
            </a:br>
            <a:r>
              <a:rPr lang="fr-FR" sz="4400" dirty="0"/>
              <a:t>- feuille de notes</a:t>
            </a:r>
            <a:br>
              <a:rPr lang="fr-FR" sz="4400" dirty="0"/>
            </a:br>
            <a:br>
              <a:rPr lang="fr-FR" sz="4400" dirty="0"/>
            </a:br>
            <a:br>
              <a:rPr lang="fr-FR" sz="4400" dirty="0"/>
            </a:br>
            <a:br>
              <a:rPr lang="fr-FR" sz="4400" dirty="0"/>
            </a:br>
            <a:endParaRPr lang="fr-FR" sz="4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C6DB4D-6D45-4345-831D-03C1861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9854"/>
            <a:ext cx="9144000" cy="917620"/>
          </a:xfrm>
        </p:spPr>
        <p:txBody>
          <a:bodyPr>
            <a:norm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DES TRUCS GAGNANTS</a:t>
            </a:r>
          </a:p>
        </p:txBody>
      </p:sp>
    </p:spTree>
    <p:extLst>
      <p:ext uri="{BB962C8B-B14F-4D97-AF65-F5344CB8AC3E}">
        <p14:creationId xmlns:p14="http://schemas.microsoft.com/office/powerpoint/2010/main" val="71047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BEF70-CB40-D949-9B2B-F06F441F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19" y="1677474"/>
            <a:ext cx="10006884" cy="4259687"/>
          </a:xfrm>
        </p:spPr>
        <p:txBody>
          <a:bodyPr>
            <a:noAutofit/>
          </a:bodyPr>
          <a:lstStyle/>
          <a:p>
            <a:pPr algn="l"/>
            <a:r>
              <a:rPr lang="fr-FR" sz="4400" dirty="0"/>
              <a:t>- bien placer brouillon</a:t>
            </a:r>
            <a:br>
              <a:rPr lang="fr-FR" sz="4400" dirty="0"/>
            </a:br>
            <a:r>
              <a:rPr lang="fr-FR" sz="4400" dirty="0"/>
              <a:t>- éviter erreurs de retranscription</a:t>
            </a:r>
            <a:br>
              <a:rPr lang="fr-FR" sz="4400" dirty="0"/>
            </a:br>
            <a:r>
              <a:rPr lang="fr-FR" sz="4400" dirty="0"/>
              <a:t>- oubli de mots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C6DB4D-6D45-4345-831D-03C1861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9854"/>
            <a:ext cx="9144000" cy="917620"/>
          </a:xfrm>
        </p:spPr>
        <p:txBody>
          <a:bodyPr>
            <a:norm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RETRANSCRIPTION</a:t>
            </a:r>
          </a:p>
        </p:txBody>
      </p:sp>
    </p:spTree>
    <p:extLst>
      <p:ext uri="{BB962C8B-B14F-4D97-AF65-F5344CB8AC3E}">
        <p14:creationId xmlns:p14="http://schemas.microsoft.com/office/powerpoint/2010/main" val="3822571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BEF70-CB40-D949-9B2B-F06F441F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19" y="1677474"/>
            <a:ext cx="10006884" cy="4259687"/>
          </a:xfrm>
        </p:spPr>
        <p:txBody>
          <a:bodyPr>
            <a:noAutofit/>
          </a:bodyPr>
          <a:lstStyle/>
          <a:p>
            <a:pPr algn="l"/>
            <a:r>
              <a:rPr lang="fr-FR" sz="4400" dirty="0"/>
              <a:t>- l’œil</a:t>
            </a:r>
            <a:br>
              <a:rPr lang="fr-FR" sz="4400" dirty="0"/>
            </a:br>
            <a:r>
              <a:rPr lang="fr-FR" sz="4400" dirty="0"/>
              <a:t>- cibler les fautes préférées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C6DB4D-6D45-4345-831D-03C1861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9854"/>
            <a:ext cx="9144000" cy="917620"/>
          </a:xfrm>
        </p:spPr>
        <p:txBody>
          <a:bodyPr>
            <a:norm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APRÈS LE PROPRE</a:t>
            </a:r>
          </a:p>
        </p:txBody>
      </p:sp>
    </p:spTree>
    <p:extLst>
      <p:ext uri="{BB962C8B-B14F-4D97-AF65-F5344CB8AC3E}">
        <p14:creationId xmlns:p14="http://schemas.microsoft.com/office/powerpoint/2010/main" val="3640579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BEF70-CB40-D949-9B2B-F06F441F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19" y="1677474"/>
            <a:ext cx="10006884" cy="4259687"/>
          </a:xfrm>
        </p:spPr>
        <p:txBody>
          <a:bodyPr>
            <a:noAutofit/>
          </a:bodyPr>
          <a:lstStyle/>
          <a:p>
            <a:pPr algn="l"/>
            <a:r>
              <a:rPr lang="fr-FR" sz="4400" dirty="0"/>
              <a:t>- feuille avec texte avec erreurs</a:t>
            </a:r>
            <a:br>
              <a:rPr lang="fr-FR" sz="4400" dirty="0"/>
            </a:br>
            <a:br>
              <a:rPr lang="fr-FR" sz="4400" dirty="0"/>
            </a:br>
            <a:r>
              <a:rPr lang="fr-FR" sz="4400" dirty="0"/>
              <a:t>- employer méthode de correction</a:t>
            </a:r>
            <a:br>
              <a:rPr lang="fr-FR" sz="4400" dirty="0"/>
            </a:br>
            <a:r>
              <a:rPr lang="fr-FR" sz="4400" dirty="0"/>
              <a:t>	- crayons de couleur</a:t>
            </a:r>
            <a:br>
              <a:rPr lang="fr-FR" sz="4400" dirty="0"/>
            </a:br>
            <a:r>
              <a:rPr lang="fr-FR" sz="4400" dirty="0"/>
              <a:t>- demander combien de mots au total sans les compter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C6DB4D-6D45-4345-831D-03C1861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9854"/>
            <a:ext cx="9144000" cy="917620"/>
          </a:xfrm>
        </p:spPr>
        <p:txBody>
          <a:bodyPr>
            <a:norm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ACTIVITÉ 1</a:t>
            </a:r>
          </a:p>
        </p:txBody>
      </p:sp>
    </p:spTree>
    <p:extLst>
      <p:ext uri="{BB962C8B-B14F-4D97-AF65-F5344CB8AC3E}">
        <p14:creationId xmlns:p14="http://schemas.microsoft.com/office/powerpoint/2010/main" val="18561716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BEF70-CB40-D949-9B2B-F06F441F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19" y="1677474"/>
            <a:ext cx="10006884" cy="4259687"/>
          </a:xfrm>
        </p:spPr>
        <p:txBody>
          <a:bodyPr>
            <a:noAutofit/>
          </a:bodyPr>
          <a:lstStyle/>
          <a:p>
            <a:pPr algn="l"/>
            <a:r>
              <a:rPr lang="fr-FR" sz="4400" dirty="0"/>
              <a:t>- texte à rédiger au diner</a:t>
            </a:r>
            <a:br>
              <a:rPr lang="fr-FR" sz="4400" dirty="0"/>
            </a:br>
            <a:r>
              <a:rPr lang="fr-FR" sz="4400" dirty="0"/>
              <a:t>- employer techniques de correction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C6DB4D-6D45-4345-831D-03C1861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9854"/>
            <a:ext cx="9144000" cy="917620"/>
          </a:xfrm>
        </p:spPr>
        <p:txBody>
          <a:bodyPr>
            <a:norm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ACTIVITÉ 2</a:t>
            </a:r>
          </a:p>
        </p:txBody>
      </p:sp>
    </p:spTree>
    <p:extLst>
      <p:ext uri="{BB962C8B-B14F-4D97-AF65-F5344CB8AC3E}">
        <p14:creationId xmlns:p14="http://schemas.microsoft.com/office/powerpoint/2010/main" val="3266305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BEF70-CB40-D949-9B2B-F06F441F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19" y="1677474"/>
            <a:ext cx="10006884" cy="4259687"/>
          </a:xfrm>
        </p:spPr>
        <p:txBody>
          <a:bodyPr>
            <a:noAutofit/>
          </a:bodyPr>
          <a:lstStyle/>
          <a:p>
            <a:pPr algn="l"/>
            <a:r>
              <a:rPr lang="fr-FR" sz="4400" dirty="0"/>
              <a:t>- connaitre les exigences du texte demandé</a:t>
            </a:r>
            <a:br>
              <a:rPr lang="fr-FR" sz="4400" dirty="0"/>
            </a:br>
            <a:r>
              <a:rPr lang="fr-FR" sz="4400" dirty="0"/>
              <a:t>	- structure, etc.</a:t>
            </a:r>
            <a:br>
              <a:rPr lang="fr-FR" sz="4400" dirty="0"/>
            </a:br>
            <a:r>
              <a:rPr lang="fr-FR" sz="4400" dirty="0"/>
              <a:t>- préparer le matériel nécessaire</a:t>
            </a:r>
            <a:br>
              <a:rPr lang="fr-FR" sz="4400" dirty="0"/>
            </a:br>
            <a:r>
              <a:rPr lang="fr-FR" sz="4400" dirty="0"/>
              <a:t>	- crayon, correcteur, dictionnaire </a:t>
            </a:r>
            <a:br>
              <a:rPr lang="fr-FR" sz="4400" dirty="0"/>
            </a:br>
            <a:r>
              <a:rPr lang="fr-FR" sz="4400" dirty="0"/>
              <a:t>- «visualiser» le texte à écrire</a:t>
            </a:r>
            <a:br>
              <a:rPr lang="fr-FR" sz="4400" dirty="0"/>
            </a:br>
            <a:r>
              <a:rPr lang="fr-FR" sz="4400" dirty="0"/>
              <a:t>	- ex: SA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C6DB4D-6D45-4345-831D-03C1861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9854"/>
            <a:ext cx="9144000" cy="917620"/>
          </a:xfrm>
        </p:spPr>
        <p:txBody>
          <a:bodyPr>
            <a:normAutofit fontScale="92500"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ÉTUDE ET PRÉPARATION</a:t>
            </a:r>
          </a:p>
        </p:txBody>
      </p:sp>
    </p:spTree>
    <p:extLst>
      <p:ext uri="{BB962C8B-B14F-4D97-AF65-F5344CB8AC3E}">
        <p14:creationId xmlns:p14="http://schemas.microsoft.com/office/powerpoint/2010/main" val="1627434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BEF70-CB40-D949-9B2B-F06F441F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19" y="1677474"/>
            <a:ext cx="10006884" cy="4259687"/>
          </a:xfrm>
        </p:spPr>
        <p:txBody>
          <a:bodyPr>
            <a:noAutofit/>
          </a:bodyPr>
          <a:lstStyle/>
          <a:p>
            <a:pPr algn="l"/>
            <a:r>
              <a:rPr lang="fr-FR" sz="4400" dirty="0"/>
              <a:t>- informations tirées des textes</a:t>
            </a:r>
            <a:br>
              <a:rPr lang="fr-FR" sz="4400" dirty="0"/>
            </a:br>
            <a:r>
              <a:rPr lang="fr-FR" sz="4400" dirty="0"/>
              <a:t>- marqueurs</a:t>
            </a:r>
            <a:br>
              <a:rPr lang="fr-FR" sz="4400" dirty="0"/>
            </a:br>
            <a:r>
              <a:rPr lang="fr-FR" sz="4400" dirty="0"/>
              <a:t>- synonymes</a:t>
            </a:r>
            <a:br>
              <a:rPr lang="fr-FR" sz="4400" dirty="0"/>
            </a:br>
            <a:r>
              <a:rPr lang="fr-FR" sz="4400" dirty="0"/>
              <a:t>- éléments de point de vue</a:t>
            </a:r>
            <a:br>
              <a:rPr lang="fr-FR" sz="4400" dirty="0"/>
            </a:br>
            <a:r>
              <a:rPr lang="fr-FR" sz="4400" dirty="0"/>
              <a:t>- règles de G O S P</a:t>
            </a:r>
            <a:br>
              <a:rPr lang="fr-FR" sz="4400" dirty="0"/>
            </a:br>
            <a:r>
              <a:rPr lang="fr-FR" sz="4400" dirty="0"/>
              <a:t>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C6DB4D-6D45-4345-831D-03C1861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9854"/>
            <a:ext cx="9144000" cy="917620"/>
          </a:xfrm>
        </p:spPr>
        <p:txBody>
          <a:bodyPr>
            <a:norm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FEUILLES DE NOTES</a:t>
            </a:r>
          </a:p>
        </p:txBody>
      </p:sp>
    </p:spTree>
    <p:extLst>
      <p:ext uri="{BB962C8B-B14F-4D97-AF65-F5344CB8AC3E}">
        <p14:creationId xmlns:p14="http://schemas.microsoft.com/office/powerpoint/2010/main" val="240178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BEF70-CB40-D949-9B2B-F06F441F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19" y="1677474"/>
            <a:ext cx="10006884" cy="4259687"/>
          </a:xfrm>
        </p:spPr>
        <p:txBody>
          <a:bodyPr>
            <a:noAutofit/>
          </a:bodyPr>
          <a:lstStyle/>
          <a:p>
            <a:pPr algn="l"/>
            <a:r>
              <a:rPr lang="fr-FR" sz="4400" dirty="0"/>
              <a:t>-  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C6DB4D-6D45-4345-831D-03C1861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9854"/>
            <a:ext cx="9144000" cy="917620"/>
          </a:xfrm>
        </p:spPr>
        <p:txBody>
          <a:bodyPr>
            <a:norm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GESTION DU TEMPS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8B2F1A-701B-184D-BDD4-35E437AA8F2E}"/>
              </a:ext>
            </a:extLst>
          </p:cNvPr>
          <p:cNvSpPr/>
          <p:nvPr/>
        </p:nvSpPr>
        <p:spPr>
          <a:xfrm>
            <a:off x="1210613" y="3429000"/>
            <a:ext cx="1493949" cy="10947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6C1472-9245-994B-A408-9230087A2A0F}"/>
              </a:ext>
            </a:extLst>
          </p:cNvPr>
          <p:cNvSpPr/>
          <p:nvPr/>
        </p:nvSpPr>
        <p:spPr>
          <a:xfrm>
            <a:off x="1210612" y="4842457"/>
            <a:ext cx="1493949" cy="10947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BB7E557-4546-3A4F-B738-E6789FFAF76A}"/>
              </a:ext>
            </a:extLst>
          </p:cNvPr>
          <p:cNvSpPr txBox="1"/>
          <p:nvPr/>
        </p:nvSpPr>
        <p:spPr>
          <a:xfrm>
            <a:off x="4082603" y="2422837"/>
            <a:ext cx="36447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Brouillon                  75</a:t>
            </a:r>
          </a:p>
          <a:p>
            <a:endParaRPr lang="fr-FR" dirty="0"/>
          </a:p>
          <a:p>
            <a:r>
              <a:rPr lang="fr-FR" dirty="0"/>
              <a:t>Correction	90m</a:t>
            </a:r>
          </a:p>
          <a:p>
            <a:endParaRPr lang="fr-FR" dirty="0"/>
          </a:p>
          <a:p>
            <a:r>
              <a:rPr lang="fr-FR" dirty="0"/>
              <a:t>Mise au propre	30</a:t>
            </a:r>
          </a:p>
          <a:p>
            <a:endParaRPr lang="fr-FR" dirty="0"/>
          </a:p>
          <a:p>
            <a:r>
              <a:rPr lang="fr-FR" dirty="0"/>
              <a:t>Total:		195minutes</a:t>
            </a:r>
          </a:p>
          <a:p>
            <a:endParaRPr lang="fr-FR" dirty="0"/>
          </a:p>
          <a:p>
            <a:r>
              <a:rPr lang="fr-FR" dirty="0"/>
              <a:t>Le tiers du temps 60 minutes de +</a:t>
            </a:r>
          </a:p>
          <a:p>
            <a:r>
              <a:rPr lang="fr-FR" dirty="0"/>
              <a:t>Ordi pas de propre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7D7F75-A03F-1D41-B116-DAC37067537C}"/>
              </a:ext>
            </a:extLst>
          </p:cNvPr>
          <p:cNvSpPr/>
          <p:nvPr/>
        </p:nvSpPr>
        <p:spPr>
          <a:xfrm>
            <a:off x="1210612" y="1996227"/>
            <a:ext cx="1493949" cy="10947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3223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BEF70-CB40-D949-9B2B-F06F441F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19" y="1677474"/>
            <a:ext cx="10006884" cy="4259687"/>
          </a:xfrm>
        </p:spPr>
        <p:txBody>
          <a:bodyPr>
            <a:noAutofit/>
          </a:bodyPr>
          <a:lstStyle/>
          <a:p>
            <a:pPr algn="l"/>
            <a:r>
              <a:rPr lang="fr-FR" sz="4400" dirty="0"/>
              <a:t>Comment placer son bureau</a:t>
            </a:r>
            <a:br>
              <a:rPr lang="fr-FR" sz="4400" dirty="0"/>
            </a:br>
            <a:endParaRPr lang="fr-FR" sz="4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C6DB4D-6D45-4345-831D-03C1861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9854"/>
            <a:ext cx="9144000" cy="917620"/>
          </a:xfrm>
        </p:spPr>
        <p:txBody>
          <a:bodyPr>
            <a:norm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GÉO DU BUREAU</a:t>
            </a:r>
          </a:p>
        </p:txBody>
      </p:sp>
    </p:spTree>
    <p:extLst>
      <p:ext uri="{BB962C8B-B14F-4D97-AF65-F5344CB8AC3E}">
        <p14:creationId xmlns:p14="http://schemas.microsoft.com/office/powerpoint/2010/main" val="123362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BEF70-CB40-D949-9B2B-F06F441F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19" y="1677474"/>
            <a:ext cx="10006884" cy="4259687"/>
          </a:xfrm>
        </p:spPr>
        <p:txBody>
          <a:bodyPr>
            <a:noAutofit/>
          </a:bodyPr>
          <a:lstStyle/>
          <a:p>
            <a:pPr algn="l"/>
            <a:r>
              <a:rPr lang="fr-FR" sz="4400" dirty="0"/>
              <a:t>Déjà corrigé un peu</a:t>
            </a:r>
            <a:br>
              <a:rPr lang="fr-FR" sz="4400" dirty="0"/>
            </a:br>
            <a:r>
              <a:rPr lang="fr-FR" sz="4400" dirty="0"/>
              <a:t>- double interligne</a:t>
            </a:r>
            <a:br>
              <a:rPr lang="fr-FR" sz="4400" dirty="0"/>
            </a:br>
            <a:r>
              <a:rPr lang="fr-FR" sz="4400" dirty="0"/>
              <a:t>- phrases simples</a:t>
            </a:r>
            <a:br>
              <a:rPr lang="fr-FR" sz="4400" dirty="0"/>
            </a:br>
            <a:r>
              <a:rPr lang="fr-FR" sz="4400" dirty="0"/>
              <a:t>- indiquer doutes ?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C6DB4D-6D45-4345-831D-03C1861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9854"/>
            <a:ext cx="9144000" cy="917620"/>
          </a:xfrm>
        </p:spPr>
        <p:txBody>
          <a:bodyPr>
            <a:normAutofit fontScale="85000" lnSpcReduction="10000"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RÉDACTION DU BROUILLON</a:t>
            </a:r>
          </a:p>
        </p:txBody>
      </p:sp>
    </p:spTree>
    <p:extLst>
      <p:ext uri="{BB962C8B-B14F-4D97-AF65-F5344CB8AC3E}">
        <p14:creationId xmlns:p14="http://schemas.microsoft.com/office/powerpoint/2010/main" val="136510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BEF70-CB40-D949-9B2B-F06F441F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19" y="1677474"/>
            <a:ext cx="10006884" cy="4259687"/>
          </a:xfrm>
        </p:spPr>
        <p:txBody>
          <a:bodyPr>
            <a:noAutofit/>
          </a:bodyPr>
          <a:lstStyle/>
          <a:p>
            <a:pPr algn="l"/>
            <a:br>
              <a:rPr lang="fr-FR" sz="4400" dirty="0"/>
            </a:br>
            <a:r>
              <a:rPr lang="fr-FR" sz="4400" dirty="0"/>
              <a:t>Respecter le nombre de mots</a:t>
            </a:r>
            <a:br>
              <a:rPr lang="fr-FR" sz="4400" dirty="0"/>
            </a:br>
            <a:r>
              <a:rPr lang="fr-FR" sz="4400" dirty="0"/>
              <a:t>- une meilleure note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C6DB4D-6D45-4345-831D-03C1861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9854"/>
            <a:ext cx="9144000" cy="917620"/>
          </a:xfrm>
        </p:spPr>
        <p:txBody>
          <a:bodyPr>
            <a:normAutofit fontScale="85000" lnSpcReduction="10000"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RÉDACTION DU BROUILLON</a:t>
            </a:r>
          </a:p>
        </p:txBody>
      </p:sp>
    </p:spTree>
    <p:extLst>
      <p:ext uri="{BB962C8B-B14F-4D97-AF65-F5344CB8AC3E}">
        <p14:creationId xmlns:p14="http://schemas.microsoft.com/office/powerpoint/2010/main" val="1302006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EBEF70-CB40-D949-9B2B-F06F441FF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0919" y="1677474"/>
            <a:ext cx="10006884" cy="4259687"/>
          </a:xfrm>
        </p:spPr>
        <p:txBody>
          <a:bodyPr>
            <a:noAutofit/>
          </a:bodyPr>
          <a:lstStyle/>
          <a:p>
            <a:pPr algn="l"/>
            <a:br>
              <a:rPr lang="fr-FR" sz="4400" dirty="0"/>
            </a:br>
            <a:r>
              <a:rPr lang="fr-FR" sz="4400" dirty="0"/>
              <a:t>Respecter le nombre de mots</a:t>
            </a:r>
            <a:br>
              <a:rPr lang="fr-FR" sz="4400" dirty="0"/>
            </a:br>
            <a:r>
              <a:rPr lang="fr-FR" sz="4400" dirty="0"/>
              <a:t>- comment calculer?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1C6DB4D-6D45-4345-831D-03C1861440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759854"/>
            <a:ext cx="9144000" cy="917620"/>
          </a:xfrm>
        </p:spPr>
        <p:txBody>
          <a:bodyPr>
            <a:normAutofit fontScale="85000" lnSpcReduction="10000"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RÉDACTION DU BROUILLON</a:t>
            </a:r>
          </a:p>
        </p:txBody>
      </p:sp>
    </p:spTree>
    <p:extLst>
      <p:ext uri="{BB962C8B-B14F-4D97-AF65-F5344CB8AC3E}">
        <p14:creationId xmlns:p14="http://schemas.microsoft.com/office/powerpoint/2010/main" val="38366351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192</Words>
  <Application>Microsoft Macintosh PowerPoint</Application>
  <PresentationFormat>Grand écran</PresentationFormat>
  <Paragraphs>68</Paragraphs>
  <Slides>23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Thème Office</vt:lpstr>
      <vt:lpstr>Production écrite: comment s’améliorer</vt:lpstr>
      <vt:lpstr>  - étude et préparation - feuille de notes    </vt:lpstr>
      <vt:lpstr>- connaitre les exigences du texte demandé  - structure, etc. - préparer le matériel nécessaire  - crayon, correcteur, dictionnaire  - «visualiser» le texte à écrire  - ex: SA</vt:lpstr>
      <vt:lpstr>- informations tirées des textes - marqueurs - synonymes - éléments de point de vue - règles de G O S P  </vt:lpstr>
      <vt:lpstr>-   </vt:lpstr>
      <vt:lpstr>Comment placer son bureau </vt:lpstr>
      <vt:lpstr>Déjà corrigé un peu - double interligne - phrases simples - indiquer doutes ? </vt:lpstr>
      <vt:lpstr> Respecter le nombre de mots - une meilleure note</vt:lpstr>
      <vt:lpstr> Respecter le nombre de mots - comment calculer?</vt:lpstr>
      <vt:lpstr> œil ---» réflexe d’avancer pas relire  mais réfléchir et s’organiser</vt:lpstr>
      <vt:lpstr>Méthode ordonnée - éviter les oublis  - développer des réflexes</vt:lpstr>
      <vt:lpstr>Stylos de couleur - Pourquoi ?  - voit mieux lors de retranscription  - peut aussi spécialiser les crayons</vt:lpstr>
      <vt:lpstr> - répétition - vocabulaire imprécis --» il y a/personne… - anglicismes  --» synonymes (carré feuille de notes)  --» pronoms</vt:lpstr>
      <vt:lpstr>- chaque phrase de ton texte doit comprendre un verbe conjugué - autres erreurs : carré ---» feuille de notes   dû à / à cause que…  </vt:lpstr>
      <vt:lpstr> - relire une phrase à la fois  - sens complet? - phrase simple CPd/, S + V  CNd/, S + V - justifier l’emploi de tes signes</vt:lpstr>
      <vt:lpstr>  </vt:lpstr>
      <vt:lpstr>    - nom = donneur d’accord - lien avec les fonctions ------» chaque = sing -----» tout/toute/tous/toutes danger adverbe </vt:lpstr>
      <vt:lpstr>  danger----» adjectif attribut ou adjectif                    éloigné du donneur d’accord</vt:lpstr>
      <vt:lpstr>- carré «grammaire» --» feuille de notes  - savoir utiliser un dictionnaire </vt:lpstr>
      <vt:lpstr>- bien placer brouillon - éviter erreurs de retranscription - oubli de mots</vt:lpstr>
      <vt:lpstr>- l’œil - cibler les fautes préférées</vt:lpstr>
      <vt:lpstr>- feuille avec texte avec erreurs  - employer méthode de correction  - crayons de couleur - demander combien de mots au total sans les compter</vt:lpstr>
      <vt:lpstr>- texte à rédiger au diner - employer techniques de correction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écrite: comment s’améliorer</dc:title>
  <dc:creator>Luc Papineau</dc:creator>
  <cp:lastModifiedBy>Luc Papineau</cp:lastModifiedBy>
  <cp:revision>17</cp:revision>
  <cp:lastPrinted>2020-03-08T19:30:15Z</cp:lastPrinted>
  <dcterms:created xsi:type="dcterms:W3CDTF">2020-02-19T03:01:14Z</dcterms:created>
  <dcterms:modified xsi:type="dcterms:W3CDTF">2020-03-08T19:33:46Z</dcterms:modified>
</cp:coreProperties>
</file>