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57" r:id="rId3"/>
    <p:sldId id="277" r:id="rId4"/>
    <p:sldId id="279" r:id="rId5"/>
    <p:sldId id="271" r:id="rId6"/>
    <p:sldId id="266" r:id="rId7"/>
    <p:sldId id="272" r:id="rId8"/>
    <p:sldId id="258" r:id="rId9"/>
    <p:sldId id="278" r:id="rId10"/>
    <p:sldId id="274" r:id="rId11"/>
    <p:sldId id="284" r:id="rId12"/>
    <p:sldId id="273" r:id="rId13"/>
    <p:sldId id="259" r:id="rId14"/>
    <p:sldId id="267" r:id="rId15"/>
    <p:sldId id="276" r:id="rId16"/>
    <p:sldId id="268" r:id="rId17"/>
    <p:sldId id="269" r:id="rId18"/>
    <p:sldId id="264" r:id="rId19"/>
    <p:sldId id="261" r:id="rId20"/>
    <p:sldId id="262" r:id="rId21"/>
    <p:sldId id="27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0" autoAdjust="0"/>
  </p:normalViewPr>
  <p:slideViewPr>
    <p:cSldViewPr>
      <p:cViewPr>
        <p:scale>
          <a:sx n="89" d="100"/>
          <a:sy n="89" d="100"/>
        </p:scale>
        <p:origin x="-1248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48BC-90B8-448F-8B3E-4DF1AF03B68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5761-97B3-4E17-8BA7-675AA495EE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313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74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3635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212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024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722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849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720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746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284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907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644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528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857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100" b="1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25761-97B3-4E17-8BA7-675AA495EE4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21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47EF28-9CD4-4256-9504-846EAC4373DB}" type="datetimeFigureOut">
              <a:rPr lang="fr-CA" smtClean="0"/>
              <a:t>2018-01-10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2506D8-B7AA-47E0-8DC1-857EA241EC51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RPg3I6GfFs" TargetMode="External"/><Relationship Id="rId3" Type="http://schemas.openxmlformats.org/officeDocument/2006/relationships/hyperlink" Target="https://www.youtube.com/watch?v=UmgbBLmZvag" TargetMode="External"/><Relationship Id="rId7" Type="http://schemas.openxmlformats.org/officeDocument/2006/relationships/hyperlink" Target="http://www.youtube.com/watch?v=d-gkiG5xX1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1Lh9VbSwyw" TargetMode="External"/><Relationship Id="rId5" Type="http://schemas.openxmlformats.org/officeDocument/2006/relationships/hyperlink" Target="http://www.dailymotion.com/video/x6nydz_travail-de-choeur_creation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c1Lh9VbSwy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shumaines.com/qu-est-ce-qu-un-bon-prof_fr_14908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75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5762" y="390362"/>
            <a:ext cx="6332458" cy="1781149"/>
          </a:xfrm>
        </p:spPr>
        <p:txBody>
          <a:bodyPr>
            <a:normAutofit/>
          </a:bodyPr>
          <a:lstStyle/>
          <a:p>
            <a:r>
              <a:rPr lang="fr-CA" sz="3200" dirty="0" smtClean="0"/>
              <a:t>L’enseignement explicite </a:t>
            </a:r>
            <a:r>
              <a:rPr lang="fr-CA" sz="3200" dirty="0" smtClean="0"/>
              <a:t/>
            </a:r>
            <a:br>
              <a:rPr lang="fr-CA" sz="3200" dirty="0" smtClean="0"/>
            </a:br>
            <a:r>
              <a:rPr lang="fr-CA" sz="3200" dirty="0" smtClean="0"/>
              <a:t>en art dramatique </a:t>
            </a:r>
            <a:endParaRPr lang="fr-CA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6086255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bg1"/>
                </a:solidFill>
              </a:rPr>
              <a:t>Élaboration: Eve Thomas, conseillère pédagogique, Commission scolaire des Laurentides, novembre 2015</a:t>
            </a:r>
          </a:p>
          <a:p>
            <a:pPr algn="ctr"/>
            <a:r>
              <a:rPr lang="fr-CA" sz="1400" dirty="0" smtClean="0">
                <a:solidFill>
                  <a:schemeClr val="bg1"/>
                </a:solidFill>
              </a:rPr>
              <a:t>Adaptation : Alice Fournier, Guylaine Jacques , </a:t>
            </a:r>
            <a:r>
              <a:rPr lang="fr-CA" sz="1400" dirty="0">
                <a:solidFill>
                  <a:schemeClr val="bg1"/>
                </a:solidFill>
              </a:rPr>
              <a:t>É</a:t>
            </a:r>
            <a:r>
              <a:rPr lang="fr-CA" sz="1400" dirty="0" smtClean="0">
                <a:solidFill>
                  <a:schemeClr val="bg1"/>
                </a:solidFill>
              </a:rPr>
              <a:t>lyse Mathieu et Eve Thomas,  automne 2017</a:t>
            </a:r>
            <a:endParaRPr lang="fr-CA" sz="1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045">
            <a:off x="1435515" y="2337401"/>
            <a:ext cx="2177526" cy="1250428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Image 5" descr="C:\Users\thomase\AppData\Local\Microsoft\Windows\Temporary Internet Files\Content.IE5\14LIJ81Y\masks-40963_960_720[1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021">
            <a:off x="2797584" y="2397865"/>
            <a:ext cx="515739" cy="5696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745">
            <a:off x="5350648" y="2402503"/>
            <a:ext cx="2043104" cy="114854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124" y="3676826"/>
            <a:ext cx="1899378" cy="14083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34" y="3684829"/>
            <a:ext cx="1842906" cy="14054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33" y="5229200"/>
            <a:ext cx="6048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4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772816"/>
            <a:ext cx="6768752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800" b="1" dirty="0"/>
              <a:t>L’enseignant favorise l’activation des connaissances antérieures chez ses élèves</a:t>
            </a:r>
            <a:r>
              <a:rPr lang="fr-CA" sz="2800" b="1" dirty="0" smtClean="0"/>
              <a:t>.</a:t>
            </a:r>
            <a:endParaRPr lang="fr-CA" sz="1900" dirty="0" smtClean="0"/>
          </a:p>
          <a:p>
            <a:pPr marL="0" indent="0">
              <a:buNone/>
            </a:pPr>
            <a:r>
              <a:rPr lang="fr-CA" i="1" dirty="0" smtClean="0"/>
              <a:t>Par </a:t>
            </a:r>
            <a:r>
              <a:rPr lang="fr-CA" i="1" dirty="0" smtClean="0"/>
              <a:t>exemple:</a:t>
            </a:r>
            <a:endParaRPr lang="fr-CA" i="1" dirty="0" smtClean="0"/>
          </a:p>
          <a:p>
            <a:pPr marL="0" indent="0">
              <a:buNone/>
            </a:pPr>
            <a:r>
              <a:rPr lang="fr-CA" i="1" dirty="0" smtClean="0"/>
              <a:t>- </a:t>
            </a:r>
            <a:r>
              <a:rPr lang="fr-CA" b="1" i="1" dirty="0" smtClean="0"/>
              <a:t>en art </a:t>
            </a:r>
            <a:r>
              <a:rPr lang="fr-CA" b="1" i="1" dirty="0" smtClean="0"/>
              <a:t>dramatique 6</a:t>
            </a:r>
            <a:r>
              <a:rPr lang="fr-CA" b="1" i="1" baseline="30000" dirty="0" smtClean="0"/>
              <a:t>e</a:t>
            </a:r>
            <a:r>
              <a:rPr lang="fr-CA" b="1" i="1" dirty="0" smtClean="0"/>
              <a:t> année</a:t>
            </a:r>
            <a:r>
              <a:rPr lang="fr-CA" i="1" dirty="0" smtClean="0"/>
              <a:t>: </a:t>
            </a:r>
            <a:r>
              <a:rPr lang="fr-CA" i="1" dirty="0" smtClean="0"/>
              <a:t>l’enseignant  </a:t>
            </a:r>
            <a:r>
              <a:rPr lang="fr-CA" i="1" dirty="0"/>
              <a:t>demande aux élèves ce qu’ils connaissent du chœur</a:t>
            </a:r>
            <a:r>
              <a:rPr lang="fr-CA" i="1" dirty="0">
                <a:solidFill>
                  <a:srgbClr val="FF0000"/>
                </a:solidFill>
              </a:rPr>
              <a:t>. </a:t>
            </a:r>
            <a:endParaRPr lang="fr-CA" sz="1100" dirty="0" smtClean="0"/>
          </a:p>
          <a:p>
            <a:pPr marL="0" indent="0">
              <a:buNone/>
            </a:pPr>
            <a:endParaRPr lang="fr-CA" sz="1100" dirty="0"/>
          </a:p>
          <a:p>
            <a:pPr marL="0" indent="0">
              <a:buNone/>
            </a:pPr>
            <a:r>
              <a:rPr lang="fr-CA" sz="2800" dirty="0" smtClean="0"/>
              <a:t>«Cette étape est essentielle et consiste à réactiver certaines connaissances requises pour comprendre et acquérir une nouvelle notion et à prendre conscience des conceptions erronées de certains élèves afin de les désamorcer.»</a:t>
            </a:r>
            <a:r>
              <a:rPr lang="fr-CA" sz="2800" baseline="30000" dirty="0" smtClean="0"/>
              <a:t>1</a:t>
            </a:r>
          </a:p>
          <a:p>
            <a:pPr marL="0" indent="0">
              <a:buNone/>
            </a:pPr>
            <a:endParaRPr lang="fr-CA" sz="1800" i="1" dirty="0" smtClean="0"/>
          </a:p>
          <a:p>
            <a:pPr marL="0" indent="0">
              <a:buNone/>
            </a:pPr>
            <a:r>
              <a:rPr lang="fr-CA" sz="1300" baseline="30000" dirty="0" smtClean="0"/>
              <a:t>1</a:t>
            </a:r>
            <a:r>
              <a:rPr lang="fr-CA" sz="1300" dirty="0" smtClean="0"/>
              <a:t>Carpentier, G., Villeneuve-Lapointe, M., </a:t>
            </a:r>
            <a:r>
              <a:rPr lang="fr-CA" sz="1300" i="1" dirty="0" smtClean="0"/>
              <a:t>Les connaissances antérieures</a:t>
            </a:r>
            <a:r>
              <a:rPr lang="fr-CA" sz="1300" dirty="0" smtClean="0"/>
              <a:t>, Vivre le primaire, vol. 28, numéro 3, automne 2015, p. 98 </a:t>
            </a:r>
            <a:endParaRPr lang="fr-CA" sz="13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Suite… Mise </a:t>
            </a:r>
            <a:r>
              <a:rPr lang="fr-CA" sz="3200" dirty="0"/>
              <a:t>en </a:t>
            </a:r>
            <a:r>
              <a:rPr lang="fr-CA" sz="3200" dirty="0" smtClean="0"/>
              <a:t>situation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89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883226"/>
          </a:xfrm>
        </p:spPr>
        <p:txBody>
          <a:bodyPr>
            <a:normAutofit/>
          </a:bodyPr>
          <a:lstStyle/>
          <a:p>
            <a:r>
              <a:rPr lang="fr-CA" sz="3200" dirty="0"/>
              <a:t>B. </a:t>
            </a:r>
            <a:r>
              <a:rPr lang="fr-CA" sz="3100" dirty="0"/>
              <a:t>Expérience d’apprentissage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78" y="1484784"/>
            <a:ext cx="6238066" cy="4708733"/>
          </a:xfrm>
        </p:spPr>
      </p:pic>
      <p:sp>
        <p:nvSpPr>
          <p:cNvPr id="5" name="ZoneTexte 4"/>
          <p:cNvSpPr txBox="1"/>
          <p:nvPr/>
        </p:nvSpPr>
        <p:spPr>
          <a:xfrm>
            <a:off x="2843808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Source: Gauthier et al. (2013)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228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4943" y="549903"/>
            <a:ext cx="6965245" cy="1202485"/>
          </a:xfrm>
        </p:spPr>
        <p:txBody>
          <a:bodyPr>
            <a:normAutofit/>
          </a:bodyPr>
          <a:lstStyle/>
          <a:p>
            <a:r>
              <a:rPr lang="fr-CA" sz="4000" dirty="0"/>
              <a:t>B. Expérience </a:t>
            </a:r>
            <a:r>
              <a:rPr lang="fr-CA" sz="4000" dirty="0" smtClean="0"/>
              <a:t>d’apprentissage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484784"/>
            <a:ext cx="7301771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800" dirty="0">
                <a:latin typeface="+mj-lt"/>
              </a:rPr>
              <a:t>Étape 1 - Modelage</a:t>
            </a:r>
          </a:p>
          <a:p>
            <a:pPr marL="0" indent="0">
              <a:buNone/>
            </a:pPr>
            <a:r>
              <a:rPr lang="fr-CA" b="1" dirty="0" smtClean="0"/>
              <a:t>L’enseignant explique les apprentissage ciblés en mettant un haut-parleur </a:t>
            </a:r>
            <a:r>
              <a:rPr lang="fr-CA" b="1" dirty="0"/>
              <a:t>sur </a:t>
            </a:r>
            <a:r>
              <a:rPr lang="fr-CA" b="1" dirty="0" smtClean="0"/>
              <a:t>sa pensée. Il nomme à haute voix le processus cognitif qui se déroule dans sa tête. Il établit des </a:t>
            </a:r>
            <a:r>
              <a:rPr lang="fr-CA" b="1" dirty="0"/>
              <a:t>liens entre </a:t>
            </a:r>
            <a:r>
              <a:rPr lang="fr-CA" b="1" dirty="0" smtClean="0"/>
              <a:t>les connaissances antérieures des élèves et </a:t>
            </a:r>
            <a:r>
              <a:rPr lang="fr-CA" b="1" dirty="0"/>
              <a:t>les nouveaux apprentissages à </a:t>
            </a:r>
            <a:r>
              <a:rPr lang="fr-CA" b="1" dirty="0" smtClean="0"/>
              <a:t>faire.</a:t>
            </a:r>
          </a:p>
          <a:p>
            <a:pPr marL="0" indent="0">
              <a:buNone/>
            </a:pPr>
            <a:r>
              <a:rPr lang="fr-CA" i="1" dirty="0" smtClean="0"/>
              <a:t>Par exemple:</a:t>
            </a:r>
          </a:p>
          <a:p>
            <a:pPr>
              <a:buFontTx/>
              <a:buChar char="-"/>
            </a:pPr>
            <a:r>
              <a:rPr lang="fr-CA" b="1" i="1" dirty="0" smtClean="0"/>
              <a:t>en art </a:t>
            </a:r>
            <a:r>
              <a:rPr lang="fr-CA" b="1" i="1" dirty="0" smtClean="0"/>
              <a:t>dramatique 6</a:t>
            </a:r>
            <a:r>
              <a:rPr lang="fr-CA" b="1" i="1" baseline="30000" dirty="0" smtClean="0"/>
              <a:t>e</a:t>
            </a:r>
            <a:r>
              <a:rPr lang="fr-CA" b="1" i="1" dirty="0" smtClean="0"/>
              <a:t> année </a:t>
            </a:r>
            <a:r>
              <a:rPr lang="fr-CA" i="1" dirty="0" smtClean="0"/>
              <a:t>: l’enseignement verbalise: «Je me place en position neutre, j’ai une vision périphérique,  je suis à l’écoute des autres, je demeure alerte à mon environnement et je suis au diapason. Je dois faire partie du jeu d’ensemble.» Il spécifie que le chœur peut être autant corporel que vocal. </a:t>
            </a:r>
          </a:p>
          <a:p>
            <a:pPr>
              <a:buFontTx/>
              <a:buChar char="-"/>
            </a:pPr>
            <a:endParaRPr lang="fr-CA" i="1" dirty="0" smtClean="0"/>
          </a:p>
          <a:p>
            <a:pPr>
              <a:buFontTx/>
              <a:buChar char="-"/>
            </a:pPr>
            <a:endParaRPr lang="fr-CA" i="1" dirty="0" smtClean="0"/>
          </a:p>
          <a:p>
            <a:pPr marL="0" indent="0">
              <a:buNone/>
            </a:pPr>
            <a:endParaRPr lang="fr-CA" i="1" dirty="0"/>
          </a:p>
          <a:p>
            <a:pPr marL="0" indent="0">
              <a:buNone/>
            </a:pPr>
            <a:endParaRPr lang="fr-CA" sz="1700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23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63272" cy="936104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endParaRPr lang="fr-CA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8778" y="1533694"/>
            <a:ext cx="6984776" cy="3021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000" dirty="0" smtClean="0"/>
              <a:t>L’enseignant donne des exemples </a:t>
            </a:r>
            <a:r>
              <a:rPr lang="fr-CA" sz="2000" dirty="0"/>
              <a:t>et </a:t>
            </a:r>
            <a:r>
              <a:rPr lang="fr-CA" sz="2000" dirty="0" smtClean="0"/>
              <a:t>contre-exemples.</a:t>
            </a:r>
          </a:p>
          <a:p>
            <a:pPr marL="0" indent="0">
              <a:buNone/>
            </a:pPr>
            <a:endParaRPr lang="fr-CA" sz="2000" b="1" dirty="0"/>
          </a:p>
          <a:p>
            <a:pPr marL="0" indent="0">
              <a:buNone/>
            </a:pPr>
            <a:r>
              <a:rPr lang="fr-CA" sz="2000" i="1" dirty="0"/>
              <a:t>Par </a:t>
            </a:r>
            <a:r>
              <a:rPr lang="fr-CA" sz="2000" i="1" dirty="0" smtClean="0"/>
              <a:t>exemple:</a:t>
            </a:r>
          </a:p>
          <a:p>
            <a:pPr marL="0" indent="0">
              <a:buNone/>
            </a:pPr>
            <a:r>
              <a:rPr lang="fr-CA" sz="2000" i="1" dirty="0" smtClean="0"/>
              <a:t>- </a:t>
            </a:r>
            <a:r>
              <a:rPr lang="fr-CA" sz="2000" b="1" i="1" dirty="0" smtClean="0"/>
              <a:t>en art </a:t>
            </a:r>
            <a:r>
              <a:rPr lang="fr-CA" sz="2000" b="1" i="1" dirty="0" smtClean="0"/>
              <a:t>dramatique 6</a:t>
            </a:r>
            <a:r>
              <a:rPr lang="fr-CA" sz="2000" b="1" i="1" baseline="30000" dirty="0" smtClean="0"/>
              <a:t>e</a:t>
            </a:r>
            <a:r>
              <a:rPr lang="fr-CA" sz="2000" b="1" i="1" dirty="0" smtClean="0"/>
              <a:t> année </a:t>
            </a:r>
            <a:r>
              <a:rPr lang="fr-CA" sz="2000" i="1" dirty="0" smtClean="0"/>
              <a:t>:  </a:t>
            </a:r>
            <a:r>
              <a:rPr lang="fr-CA" sz="2000" i="1" dirty="0"/>
              <a:t>l’enseignant choisit des élèves et les place en chœur en faisant ressortir la notion du jeu d’ensemble</a:t>
            </a:r>
            <a:r>
              <a:rPr lang="fr-CA" sz="2000" i="1" dirty="0" smtClean="0"/>
              <a:t>. Il peut utiliser des vidéos pour montrer ce qu’est un chœur.</a:t>
            </a:r>
          </a:p>
          <a:p>
            <a:pPr marL="0" indent="0">
              <a:buNone/>
            </a:pPr>
            <a:endParaRPr lang="fr-CA" sz="2000" i="1" dirty="0" smtClean="0"/>
          </a:p>
          <a:p>
            <a:pPr marL="0" indent="0">
              <a:buNone/>
            </a:pPr>
            <a:r>
              <a:rPr lang="fr-CA" sz="2000" dirty="0" smtClean="0"/>
              <a:t>Il est important de montrer un contre-exemple en utilisant un groupe d’élèves qui joue chacun pour soi, sans tenir compte du jeu d’ensemble</a:t>
            </a:r>
          </a:p>
          <a:p>
            <a:pPr marL="0" indent="0">
              <a:buNone/>
            </a:pPr>
            <a:endParaRPr lang="fr-CA" sz="2000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843808" y="908720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CA" sz="3200" dirty="0" smtClean="0">
                <a:latin typeface="+mj-lt"/>
                <a:ea typeface="+mj-ea"/>
                <a:cs typeface="+mj-cs"/>
              </a:rPr>
              <a:t>… Suite </a:t>
            </a:r>
            <a:r>
              <a:rPr lang="fr-CA" sz="3200" dirty="0">
                <a:latin typeface="+mj-lt"/>
                <a:ea typeface="+mj-ea"/>
                <a:cs typeface="+mj-cs"/>
              </a:rPr>
              <a:t>modelage</a:t>
            </a:r>
          </a:p>
        </p:txBody>
      </p:sp>
      <p:pic>
        <p:nvPicPr>
          <p:cNvPr id="5" name="Picture 2" descr="C:\Users\thomase\AppData\Local\Microsoft\Windows\Temporary Internet Files\Content.IE5\MZ2NQYF0\1381070386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34" y="5353487"/>
            <a:ext cx="517521" cy="4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homase\AppData\Local\Microsoft\Windows\Temporary Internet Files\Content.IE5\MZ2NQYF0\1381070386[1].png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41265"/>
            <a:ext cx="517521" cy="4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homase\AppData\Local\Microsoft\Windows\Temporary Internet Files\Content.IE5\MZ2NQYF0\1381070386[1].png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1" y="5353487"/>
            <a:ext cx="517521" cy="4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homase\AppData\Local\Microsoft\Windows\Temporary Internet Files\Content.IE5\MZ2NQYF0\1381070386[1].png">
            <a:hlinkClick r:id="rId7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55" y="5341265"/>
            <a:ext cx="517521" cy="4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72" y="5353487"/>
            <a:ext cx="5175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48419" y="5839479"/>
            <a:ext cx="4850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 smtClean="0">
                <a:solidFill>
                  <a:srgbClr val="002060"/>
                </a:solidFill>
              </a:rPr>
              <a:t>*Cliquez sur une de ces </a:t>
            </a:r>
            <a:r>
              <a:rPr lang="fr-CA" sz="1400" i="1" dirty="0" smtClean="0">
                <a:solidFill>
                  <a:srgbClr val="002060"/>
                </a:solidFill>
              </a:rPr>
              <a:t>icônes </a:t>
            </a:r>
            <a:r>
              <a:rPr lang="fr-CA" sz="1400" i="1" dirty="0" smtClean="0">
                <a:solidFill>
                  <a:srgbClr val="002060"/>
                </a:solidFill>
              </a:rPr>
              <a:t>pour voir des exemples de chœurs </a:t>
            </a:r>
            <a:endParaRPr lang="fr-CA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 B. Expérience d’apprentissage</a:t>
            </a:r>
            <a:endParaRPr lang="fr-CA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00808"/>
            <a:ext cx="6944652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9600" dirty="0">
                <a:latin typeface="+mj-lt"/>
              </a:rPr>
              <a:t>Étape 2 - Pratique guidée</a:t>
            </a:r>
          </a:p>
          <a:p>
            <a:pPr marL="0" indent="0">
              <a:lnSpc>
                <a:spcPct val="80000"/>
              </a:lnSpc>
              <a:buNone/>
            </a:pPr>
            <a:endParaRPr lang="fr-CA" sz="4400" dirty="0"/>
          </a:p>
          <a:p>
            <a:pPr marL="0" indent="0">
              <a:lnSpc>
                <a:spcPct val="120000"/>
              </a:lnSpc>
              <a:buNone/>
            </a:pPr>
            <a:r>
              <a:rPr lang="fr-CA" sz="9600" dirty="0" smtClean="0"/>
              <a:t>Les élèves expérimentent en équipes. L’enseignant observe</a:t>
            </a:r>
            <a:r>
              <a:rPr lang="fr-CA" sz="9600" dirty="0"/>
              <a:t> </a:t>
            </a:r>
            <a:r>
              <a:rPr lang="fr-CA" sz="9600" dirty="0" smtClean="0"/>
              <a:t>les élèves et intervient rapidement et précisément pour s’assurer de leur compréhension. </a:t>
            </a:r>
            <a:r>
              <a:rPr lang="fr-CA" sz="9600" dirty="0"/>
              <a:t>Il </a:t>
            </a:r>
            <a:r>
              <a:rPr lang="fr-CA" sz="9600" dirty="0" smtClean="0"/>
              <a:t>questionne, guide </a:t>
            </a:r>
            <a:r>
              <a:rPr lang="fr-CA" sz="9600" dirty="0"/>
              <a:t>les élèves </a:t>
            </a:r>
            <a:r>
              <a:rPr lang="fr-CA" sz="9600" dirty="0" smtClean="0"/>
              <a:t>et, </a:t>
            </a:r>
            <a:r>
              <a:rPr lang="fr-CA" sz="9600" dirty="0"/>
              <a:t>au </a:t>
            </a:r>
            <a:r>
              <a:rPr lang="fr-CA" sz="9600" dirty="0" smtClean="0"/>
              <a:t>besoin, </a:t>
            </a:r>
            <a:r>
              <a:rPr lang="fr-CA" sz="9600" dirty="0"/>
              <a:t>ajoute des </a:t>
            </a:r>
            <a:r>
              <a:rPr lang="fr-CA" sz="9600" dirty="0" smtClean="0"/>
              <a:t>explications </a:t>
            </a:r>
            <a:r>
              <a:rPr lang="fr-CA" sz="9600" dirty="0"/>
              <a:t>additionnelles. </a:t>
            </a:r>
            <a:endParaRPr lang="fr-CA" sz="9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CA" sz="9600" dirty="0" smtClean="0"/>
              <a:t>Les </a:t>
            </a:r>
            <a:r>
              <a:rPr lang="fr-CA" sz="9600" dirty="0"/>
              <a:t>éléments clés sont  le </a:t>
            </a:r>
            <a:r>
              <a:rPr lang="fr-CA" sz="9600" b="1" dirty="0"/>
              <a:t>questionnement</a:t>
            </a:r>
            <a:r>
              <a:rPr lang="fr-CA" sz="9600" dirty="0"/>
              <a:t> </a:t>
            </a:r>
            <a:r>
              <a:rPr lang="fr-CA" sz="9600" dirty="0" smtClean="0"/>
              <a:t>et </a:t>
            </a:r>
            <a:r>
              <a:rPr lang="fr-CA" sz="9600" dirty="0"/>
              <a:t>la  </a:t>
            </a:r>
            <a:r>
              <a:rPr lang="fr-CA" sz="9600" b="1" dirty="0" smtClean="0"/>
              <a:t>rétroaction</a:t>
            </a:r>
            <a:r>
              <a:rPr lang="fr-CA" sz="96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sz="8000" i="1" dirty="0" smtClean="0"/>
              <a:t>Par exemple, plutôt que de dire « avez-vous des questions? » , l’enseignant demande à un élève, «résume-nous ce que tu as compris de mes explications» ou encore «dis-moi quelles sont les étapes de travail,…»</a:t>
            </a:r>
          </a:p>
          <a:p>
            <a:pPr marL="0" indent="0">
              <a:lnSpc>
                <a:spcPct val="120000"/>
              </a:lnSpc>
              <a:buNone/>
            </a:pPr>
            <a:endParaRPr lang="fr-CA" sz="11200" dirty="0" smtClean="0"/>
          </a:p>
        </p:txBody>
      </p:sp>
    </p:spTree>
    <p:extLst>
      <p:ext uri="{BB962C8B-B14F-4D97-AF65-F5344CB8AC3E}">
        <p14:creationId xmlns:p14="http://schemas.microsoft.com/office/powerpoint/2010/main" val="14867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 smtClean="0"/>
              <a:t>Suite Étape </a:t>
            </a:r>
            <a:r>
              <a:rPr lang="fr-CA" sz="3600" dirty="0"/>
              <a:t>2 - Pratique guidée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1355424"/>
            <a:ext cx="7097308" cy="2937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200" i="1" dirty="0" smtClean="0"/>
              <a:t>Par exemple:</a:t>
            </a:r>
          </a:p>
          <a:p>
            <a:pPr marL="0" indent="0">
              <a:buNone/>
            </a:pPr>
            <a:r>
              <a:rPr lang="fr-CA" sz="2200" i="1" dirty="0" smtClean="0"/>
              <a:t>- </a:t>
            </a:r>
            <a:r>
              <a:rPr lang="fr-CA" sz="2200" b="1" i="1" dirty="0" smtClean="0"/>
              <a:t>en art </a:t>
            </a:r>
            <a:r>
              <a:rPr lang="fr-CA" sz="2200" b="1" i="1" dirty="0" smtClean="0"/>
              <a:t>dramatique 6</a:t>
            </a:r>
            <a:r>
              <a:rPr lang="fr-CA" sz="2200" b="1" i="1" baseline="30000" dirty="0" smtClean="0"/>
              <a:t>e</a:t>
            </a:r>
            <a:r>
              <a:rPr lang="fr-CA" sz="2200" b="1" i="1" dirty="0" smtClean="0"/>
              <a:t> année</a:t>
            </a:r>
            <a:r>
              <a:rPr lang="fr-CA" sz="2200" i="1" dirty="0" smtClean="0"/>
              <a:t>:  </a:t>
            </a:r>
            <a:r>
              <a:rPr lang="fr-CA" sz="2200" i="1" dirty="0" smtClean="0"/>
              <a:t>l’enseignant propose un thème (émotion, phrase, situation, image…) </a:t>
            </a:r>
            <a:r>
              <a:rPr lang="fr-CA" sz="2200" i="1" dirty="0"/>
              <a:t>à ses élèves </a:t>
            </a:r>
            <a:r>
              <a:rPr lang="fr-CA" sz="2200" i="1" dirty="0" smtClean="0"/>
              <a:t>pour expérimenter le </a:t>
            </a:r>
            <a:r>
              <a:rPr lang="fr-CA" sz="2200" i="1" dirty="0"/>
              <a:t>jeu d’ensemble du </a:t>
            </a:r>
            <a:r>
              <a:rPr lang="fr-CA" sz="2200" i="1" dirty="0" smtClean="0"/>
              <a:t>chœur. Pour ce faire, il demande à chaque équipe de déterminer un coryphée, un chef de chœur, qui guidera le chœur. Ils explorent les notions reliées au jeu d’ensemble (l’écoute, la réponse au jeu d’ensemble).</a:t>
            </a:r>
          </a:p>
          <a:p>
            <a:pPr marL="0" indent="0">
              <a:buNone/>
            </a:pPr>
            <a:endParaRPr lang="fr-CA" sz="1800" dirty="0" smtClean="0"/>
          </a:p>
          <a:p>
            <a:pPr marL="0" indent="0">
              <a:buNone/>
            </a:pPr>
            <a:r>
              <a:rPr lang="fr-CA" sz="2200" dirty="0" smtClean="0"/>
              <a:t>Avant d’aller vers la pratique autonome, l’enseignant s’assure que les élèves maîtrisent les nouveaux acquis a environ 80%. La vérification peut s’effectuer de différentes façons.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64" y="5846193"/>
            <a:ext cx="6120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/>
              <a:t>Source des images: </a:t>
            </a:r>
            <a:r>
              <a:rPr lang="fr-CA" sz="1600" dirty="0">
                <a:hlinkClick r:id="rId2"/>
              </a:rPr>
              <a:t>https://</a:t>
            </a:r>
            <a:r>
              <a:rPr lang="fr-CA" sz="1600" dirty="0" smtClean="0">
                <a:hlinkClick r:id="rId2"/>
              </a:rPr>
              <a:t>www.youtube.com/watch?v=c1Lh9VbSwyw</a:t>
            </a:r>
            <a:endParaRPr lang="fr-CA" sz="1600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18407"/>
            <a:ext cx="2215344" cy="13526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18407"/>
            <a:ext cx="1392027" cy="1385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980" y="4403362"/>
            <a:ext cx="118272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Suite B. Expérience d’apprentissage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72816"/>
            <a:ext cx="6912768" cy="41044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A" sz="2600" dirty="0">
                <a:latin typeface="+mj-lt"/>
              </a:rPr>
              <a:t>Étape 3 - Pratique autonome</a:t>
            </a:r>
          </a:p>
          <a:p>
            <a:pPr marL="0" indent="0">
              <a:buNone/>
            </a:pPr>
            <a:r>
              <a:rPr lang="fr-CA" sz="4000" dirty="0"/>
              <a:t>Les élèves expérimentent et consolident leurs apprentissages. Le nombre élevé de pratiques vise à développer chez l’élève l’aisance et la fluidité, l’automatisation et la libération de la mémoire de travail;</a:t>
            </a:r>
          </a:p>
          <a:p>
            <a:pPr marL="0" indent="0">
              <a:buNone/>
            </a:pPr>
            <a:endParaRPr lang="fr-CA" sz="2600" dirty="0" smtClean="0"/>
          </a:p>
          <a:p>
            <a:pPr marL="0" indent="0">
              <a:buNone/>
            </a:pPr>
            <a:r>
              <a:rPr lang="fr-CA" sz="2800" i="1" dirty="0"/>
              <a:t>Par exemple, l’enseignant demande  aux élèves de choisir un </a:t>
            </a:r>
            <a:r>
              <a:rPr lang="fr-CA" sz="2800" i="1" dirty="0" smtClean="0"/>
              <a:t>thème </a:t>
            </a:r>
            <a:r>
              <a:rPr lang="fr-CA" sz="2800" i="1" dirty="0"/>
              <a:t>pour expérimenter le jeu d’ensemble du chœur. </a:t>
            </a:r>
            <a:r>
              <a:rPr lang="fr-CA" sz="2800" i="1" dirty="0" smtClean="0"/>
              <a:t>Chaque </a:t>
            </a:r>
            <a:r>
              <a:rPr lang="fr-CA" sz="2800" i="1" dirty="0"/>
              <a:t>équipe </a:t>
            </a:r>
            <a:r>
              <a:rPr lang="fr-CA" sz="2800" i="1" dirty="0" smtClean="0"/>
              <a:t>détermine son coryphée </a:t>
            </a:r>
            <a:r>
              <a:rPr lang="fr-CA" sz="2800" i="1" dirty="0"/>
              <a:t>qui guidera le chœur. </a:t>
            </a:r>
            <a:endParaRPr lang="fr-CA" sz="2800" i="1" dirty="0" smtClean="0"/>
          </a:p>
          <a:p>
            <a:pPr marL="0" indent="0">
              <a:buNone/>
            </a:pPr>
            <a:endParaRPr lang="fr-CA" sz="2800" i="1" dirty="0" smtClean="0"/>
          </a:p>
          <a:p>
            <a:pPr marL="0" indent="0">
              <a:buNone/>
            </a:pPr>
            <a:r>
              <a:rPr lang="fr-CA" sz="2800" i="1" dirty="0" smtClean="0"/>
              <a:t>Ils créent une séquence dramatique en intégrant les notions reliées </a:t>
            </a:r>
            <a:r>
              <a:rPr lang="fr-CA" sz="2800" i="1" dirty="0"/>
              <a:t>au jeu </a:t>
            </a:r>
            <a:r>
              <a:rPr lang="fr-CA" sz="2800" i="1" dirty="0" smtClean="0"/>
              <a:t>d’ensemble.</a:t>
            </a:r>
            <a:endParaRPr lang="fr-CA" sz="40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1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76324"/>
            <a:ext cx="7632848" cy="120248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Rétroaction et</a:t>
            </a:r>
            <a:br>
              <a:rPr lang="fr-CA" dirty="0" smtClean="0"/>
            </a:br>
            <a:r>
              <a:rPr lang="fr-CA" dirty="0" smtClean="0"/>
              <a:t>Questionnement de l’enseignant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828" y="2473259"/>
            <a:ext cx="6349320" cy="39020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CA" sz="2800" dirty="0" smtClean="0"/>
              <a:t>La rétroaction est une communication </a:t>
            </a:r>
            <a:r>
              <a:rPr lang="fr-CA" sz="2800" dirty="0"/>
              <a:t>précise à l’élève </a:t>
            </a:r>
            <a:r>
              <a:rPr lang="fr-CA" sz="2800" dirty="0" smtClean="0"/>
              <a:t>par l’enseignant de </a:t>
            </a:r>
            <a:r>
              <a:rPr lang="fr-CA" sz="2800" dirty="0"/>
              <a:t>ses points forts et de ses points </a:t>
            </a:r>
            <a:r>
              <a:rPr lang="fr-CA" sz="2800" dirty="0" smtClean="0"/>
              <a:t>faibles. </a:t>
            </a:r>
          </a:p>
          <a:p>
            <a:pPr marL="0" indent="0" algn="just">
              <a:buNone/>
            </a:pPr>
            <a:endParaRPr lang="fr-CA" sz="2800" dirty="0" smtClean="0"/>
          </a:p>
          <a:p>
            <a:pPr marL="0" indent="0" algn="just">
              <a:buNone/>
            </a:pPr>
            <a:r>
              <a:rPr lang="fr-CA" sz="2800" dirty="0" smtClean="0"/>
              <a:t>Elle doit être fréquente. </a:t>
            </a:r>
          </a:p>
          <a:p>
            <a:pPr marL="0" indent="0" algn="just">
              <a:buNone/>
            </a:pPr>
            <a:endParaRPr lang="fr-CA" sz="2800" dirty="0"/>
          </a:p>
          <a:p>
            <a:pPr marL="0" indent="0" algn="just">
              <a:buNone/>
            </a:pPr>
            <a:r>
              <a:rPr lang="fr-CA" sz="2800" dirty="0" smtClean="0"/>
              <a:t>Elle permettra de reconnaître </a:t>
            </a:r>
            <a:r>
              <a:rPr lang="fr-CA" sz="2800" dirty="0"/>
              <a:t>les habiletés, les capacités et les compétences de </a:t>
            </a:r>
            <a:r>
              <a:rPr lang="fr-CA" sz="2800" dirty="0" smtClean="0"/>
              <a:t>l’élève. Ce dernier pourra ainsi s’ajuster et parfaire ses compétences.</a:t>
            </a:r>
            <a:endParaRPr lang="fr-CA" dirty="0"/>
          </a:p>
        </p:txBody>
      </p:sp>
      <p:pic>
        <p:nvPicPr>
          <p:cNvPr id="4" name="Image 3" descr="tango view refresh by warszawianka - &quot;Refresh&quot; icon from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04" y="76470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Plan de questionnement </a:t>
            </a:r>
            <a:br>
              <a:rPr lang="fr-CA" dirty="0" smtClean="0"/>
            </a:br>
            <a:r>
              <a:rPr lang="fr-CA" dirty="0" smtClean="0"/>
              <a:t>de l’</a:t>
            </a:r>
            <a:r>
              <a:rPr lang="fr-CA" u="sng" dirty="0" smtClean="0"/>
              <a:t>élève</a:t>
            </a:r>
            <a:r>
              <a:rPr lang="fr-CA" dirty="0" smtClean="0"/>
              <a:t> </a:t>
            </a:r>
            <a:r>
              <a:rPr lang="fr-CA" sz="2000" dirty="0" smtClean="0"/>
              <a:t>(Steve Bissonnette)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b="1" dirty="0" smtClean="0"/>
              <a:t>                          Je m’arrête et je réfléchis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Qu’est-ce qu’on me demande de faire et qu’est-ce que j’en connais?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De quoi ai-je besoin et qu’est-ce qui m’aide?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Comment je procède, par quel bout je commence?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Est-ce que je suis certain de mon coup, y </a:t>
            </a:r>
            <a:r>
              <a:rPr lang="fr-CA" dirty="0" err="1" smtClean="0"/>
              <a:t>a-t-il</a:t>
            </a:r>
            <a:r>
              <a:rPr lang="fr-CA" dirty="0" smtClean="0"/>
              <a:t> d’autres solutions possibles?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Est-ce que je me suis révisé adéquatement?</a:t>
            </a:r>
            <a:endParaRPr lang="fr-CA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87624" y="2492896"/>
            <a:ext cx="6796200" cy="3168352"/>
          </a:xfrm>
          <a:prstGeom prst="wedgeRoundRectCallout">
            <a:avLst>
              <a:gd name="adj1" fmla="val -38722"/>
              <a:gd name="adj2" fmla="val -75377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1" name="Picture 3" descr="C:\Users\thomase\AppData\Local\Microsoft\Windows\Temporary Internet Files\Content.IE5\MZ2NQYF0\pensand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60" y="1268760"/>
            <a:ext cx="630957" cy="8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fr-CA" dirty="0" smtClean="0"/>
              <a:t>C. Objectivation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8792" cy="34563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6400" dirty="0" smtClean="0"/>
              <a:t>L’objectivation consiste à sélectionner, à synthétiser et à mémoriser (mémoire de travail et mémoire corporelle) les éléments essentiels à retenir: concepts (par exemple le chœur), connaissances (mouvements </a:t>
            </a:r>
            <a:r>
              <a:rPr lang="fr-CA" sz="6400" dirty="0"/>
              <a:t>et </a:t>
            </a:r>
            <a:r>
              <a:rPr lang="fr-CA" sz="6400" dirty="0" smtClean="0"/>
              <a:t>déplacements), </a:t>
            </a:r>
            <a:r>
              <a:rPr lang="fr-CA" sz="6400" dirty="0"/>
              <a:t>stratégies.</a:t>
            </a:r>
          </a:p>
          <a:p>
            <a:pPr marL="0" indent="0">
              <a:buNone/>
            </a:pPr>
            <a:endParaRPr lang="fr-CA" sz="6400" dirty="0" smtClean="0"/>
          </a:p>
          <a:p>
            <a:pPr marL="0" indent="0">
              <a:buNone/>
            </a:pPr>
            <a:r>
              <a:rPr lang="fr-CA" sz="6400" dirty="0" smtClean="0"/>
              <a:t>Faire nommer ces éléments à retenir et les organiser en tableaux, ou schémas, etc. pour favoriser le transfert des apprentissages.</a:t>
            </a:r>
          </a:p>
          <a:p>
            <a:pPr marL="0" indent="0">
              <a:buNone/>
            </a:pPr>
            <a:endParaRPr lang="fr-CA" sz="6400" dirty="0"/>
          </a:p>
          <a:p>
            <a:pPr marL="0" indent="0">
              <a:buNone/>
            </a:pPr>
            <a:r>
              <a:rPr lang="fr-CA" sz="6400" dirty="0" smtClean="0"/>
              <a:t>Dans votre réalité de spécialistes, une période semaine, il est primordial de réaliser cette étape  qu’est l’objectivation à la fin de chaque cours  afin de favoriser l’intégration des nouveaux acquis et ce particulièrement en milieu pluriethnique et plurilingue. 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6400" dirty="0"/>
          </a:p>
          <a:p>
            <a:pPr marL="0" indent="0">
              <a:buNone/>
            </a:pPr>
            <a:r>
              <a:rPr lang="fr-CA" sz="6400" i="1" dirty="0" smtClean="0"/>
              <a:t>Il n’y a pas de transfert possible si les connaissances n’ont pas été d’abord acquises, c’est-à-dire comprises. Il n’y a pas non plus de transfert possible si les connaissances n’ont pas été retenues.   </a:t>
            </a:r>
          </a:p>
          <a:p>
            <a:pPr marL="0" indent="0">
              <a:buNone/>
            </a:pPr>
            <a:r>
              <a:rPr lang="fr-CA" sz="5600" i="1" dirty="0" smtClean="0"/>
              <a:t>   </a:t>
            </a:r>
          </a:p>
          <a:p>
            <a:pPr marL="0" indent="0" algn="just">
              <a:buNone/>
            </a:pPr>
            <a:r>
              <a:rPr lang="fr-CA" sz="4000" i="1" dirty="0" smtClean="0"/>
              <a:t>Source</a:t>
            </a:r>
            <a:r>
              <a:rPr lang="fr-CA" sz="4000" i="1" dirty="0" smtClean="0"/>
              <a:t>: </a:t>
            </a:r>
            <a:r>
              <a:rPr lang="fr-CA" sz="4000" i="1" dirty="0" smtClean="0">
                <a:hlinkClick r:id="rId2"/>
              </a:rPr>
              <a:t>www.scienceshumaines.com/qu-est-ce-qu-un-bon-prof_fr_14908.html</a:t>
            </a:r>
            <a:endParaRPr lang="fr-CA" sz="4000" i="1" dirty="0" smtClean="0"/>
          </a:p>
        </p:txBody>
      </p:sp>
    </p:spTree>
    <p:extLst>
      <p:ext uri="{BB962C8B-B14F-4D97-AF65-F5344CB8AC3E}">
        <p14:creationId xmlns:p14="http://schemas.microsoft.com/office/powerpoint/2010/main" val="25153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Intention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062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Expliquer en quoi l’enseignement explicite  est une stratégie d’enseignement efficace.  </a:t>
            </a:r>
          </a:p>
          <a:p>
            <a:pPr marL="0" indent="0">
              <a:buNone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 Démontrer que l’enseignement explicite a sa place dans la classe d’art.</a:t>
            </a:r>
          </a:p>
          <a:p>
            <a:endParaRPr lang="fr-CA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Expérimenter par discipline une des étapes de l’enseignement explicite pour se familiariser avec cette stratégie.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Synthèse des éléments clés de l’enseignement explicite pour l’enseignant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489484"/>
            <a:ext cx="6925384" cy="36038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Planification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rgbClr val="00B0F0"/>
                </a:solidFill>
              </a:rPr>
              <a:t>Rétroaction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rgbClr val="92D050"/>
                </a:solidFill>
              </a:rPr>
              <a:t>Questionnement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Transfert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200" dirty="0" smtClean="0"/>
              <a:t>Compétence/Réussite/Apprentissages de l’élève</a:t>
            </a:r>
          </a:p>
          <a:p>
            <a:endParaRPr lang="fr-CA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259632" y="2564904"/>
            <a:ext cx="0" cy="28803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homase\AppData\Local\Microsoft\Windows\Temporary Internet Files\Content.IE5\W7MTRLYS\synchronize-150123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35" y="3284984"/>
            <a:ext cx="1177662" cy="11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864096"/>
          </a:xfrm>
        </p:spPr>
        <p:txBody>
          <a:bodyPr/>
          <a:lstStyle/>
          <a:p>
            <a:r>
              <a:rPr lang="fr-CA" dirty="0" smtClean="0"/>
              <a:t>Sources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28800"/>
            <a:ext cx="6912768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6400" dirty="0"/>
              <a:t>BISSONETTE, Steve, RICHARD, Mario, </a:t>
            </a:r>
            <a:r>
              <a:rPr lang="fr-CA" sz="6400" i="1" dirty="0"/>
              <a:t>Le plan de questionnement</a:t>
            </a:r>
            <a:r>
              <a:rPr lang="fr-CA" sz="6400" dirty="0"/>
              <a:t>, </a:t>
            </a:r>
            <a:r>
              <a:rPr lang="fr-CA" sz="6400" i="1" dirty="0"/>
              <a:t>Comment construire des compétences en classe</a:t>
            </a:r>
            <a:r>
              <a:rPr lang="fr-CA" sz="6400" dirty="0"/>
              <a:t>, 2000, </a:t>
            </a:r>
            <a:r>
              <a:rPr lang="fr-CA" sz="6400" dirty="0" err="1"/>
              <a:t>Chenelière</a:t>
            </a:r>
            <a:r>
              <a:rPr lang="fr-CA" sz="6400" dirty="0"/>
              <a:t>/</a:t>
            </a:r>
            <a:r>
              <a:rPr lang="fr-CA" sz="6400" dirty="0" err="1"/>
              <a:t>McGraw</a:t>
            </a:r>
            <a:r>
              <a:rPr lang="fr-CA" sz="6400" dirty="0"/>
              <a:t>-Hill, pp49-51,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</a:p>
          <a:p>
            <a:pPr marL="0" indent="0">
              <a:buNone/>
            </a:pPr>
            <a:r>
              <a:rPr lang="fr-CA" sz="6400" dirty="0"/>
              <a:t>BISSONNETTE, Steve, RICHARD, Mario, </a:t>
            </a:r>
            <a:r>
              <a:rPr lang="fr-CA" sz="6400" i="1" dirty="0"/>
              <a:t>Le questionnement pédagogique</a:t>
            </a:r>
            <a:r>
              <a:rPr lang="fr-CA" sz="6400" dirty="0"/>
              <a:t>, Comment construire des compétences en classe, </a:t>
            </a:r>
            <a:r>
              <a:rPr lang="fr-CA" sz="6400" dirty="0" err="1"/>
              <a:t>Chenelière</a:t>
            </a:r>
            <a:r>
              <a:rPr lang="fr-CA" sz="6400" dirty="0"/>
              <a:t>/</a:t>
            </a:r>
            <a:r>
              <a:rPr lang="fr-CA" sz="6400" dirty="0" err="1"/>
              <a:t>McGraw</a:t>
            </a:r>
            <a:r>
              <a:rPr lang="fr-CA" sz="6400" dirty="0"/>
              <a:t>-Hill, 2000,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</a:p>
          <a:p>
            <a:pPr marL="0" indent="0">
              <a:buNone/>
            </a:pPr>
            <a:r>
              <a:rPr lang="fr-CA" sz="6400" dirty="0" smtClean="0"/>
              <a:t>RICHARD</a:t>
            </a:r>
            <a:r>
              <a:rPr lang="fr-CA" sz="6400" dirty="0"/>
              <a:t>, Mario, BISSONNETTE, Steve, </a:t>
            </a:r>
            <a:r>
              <a:rPr lang="fr-CA" sz="6400" i="1" dirty="0"/>
              <a:t>Objectivation : les connaissances, Comment construire es compétences,</a:t>
            </a:r>
            <a:r>
              <a:rPr lang="fr-CA" sz="6400" dirty="0"/>
              <a:t> Texte inédit, 2003, pp1-6, texte issu du cours EDU 6510 L’enseignement efficace : fondements et pratiques, </a:t>
            </a:r>
            <a:r>
              <a:rPr lang="fr-CA" sz="6400" dirty="0" err="1"/>
              <a:t>Téluq</a:t>
            </a:r>
            <a:r>
              <a:rPr lang="fr-CA" sz="6400" dirty="0"/>
              <a:t> 2011.</a:t>
            </a:r>
          </a:p>
          <a:p>
            <a:pPr marL="0" indent="0">
              <a:buNone/>
            </a:pPr>
            <a:endParaRPr lang="fr-CA" sz="6400" b="1" dirty="0" smtClean="0"/>
          </a:p>
          <a:p>
            <a:pPr marL="0" indent="0">
              <a:buNone/>
            </a:pPr>
            <a:r>
              <a:rPr lang="fr-CA" sz="6400" b="1" dirty="0" smtClean="0"/>
              <a:t>Documents </a:t>
            </a:r>
            <a:r>
              <a:rPr lang="fr-CA" sz="6400" b="1" dirty="0"/>
              <a:t>audiovisuels :</a:t>
            </a:r>
            <a:endParaRPr lang="fr-CA" sz="6400" dirty="0"/>
          </a:p>
          <a:p>
            <a:pPr marL="0" indent="0">
              <a:buNone/>
            </a:pPr>
            <a:r>
              <a:rPr lang="fr-CA" sz="6400" b="1" dirty="0"/>
              <a:t> </a:t>
            </a:r>
            <a:r>
              <a:rPr lang="fr-CA" sz="6400" dirty="0" smtClean="0"/>
              <a:t>BISSONNETTE</a:t>
            </a:r>
            <a:r>
              <a:rPr lang="fr-CA" sz="6400" dirty="0"/>
              <a:t>, Steve, RICHARD, Mario, </a:t>
            </a:r>
            <a:r>
              <a:rPr lang="fr-CA" sz="6400" i="1" dirty="0"/>
              <a:t>Les éléments essentiels</a:t>
            </a:r>
            <a:r>
              <a:rPr lang="fr-CA" sz="6400" dirty="0"/>
              <a:t>, cours de </a:t>
            </a:r>
            <a:r>
              <a:rPr lang="fr-CA" sz="6400" dirty="0" err="1"/>
              <a:t>Teluq</a:t>
            </a:r>
            <a:r>
              <a:rPr lang="fr-CA" sz="6400" dirty="0"/>
              <a:t>,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  <a:r>
              <a:rPr lang="fr-CA" sz="6400" dirty="0" smtClean="0"/>
              <a:t>BISSONNETTE</a:t>
            </a:r>
            <a:r>
              <a:rPr lang="fr-CA" sz="6400" dirty="0"/>
              <a:t>, Steve, RICHARD, Mario, </a:t>
            </a:r>
            <a:r>
              <a:rPr lang="fr-CA" sz="6400" i="1" dirty="0"/>
              <a:t>Le processus d’objectivation</a:t>
            </a:r>
            <a:r>
              <a:rPr lang="fr-CA" sz="6400" dirty="0"/>
              <a:t>, cours de </a:t>
            </a:r>
            <a:r>
              <a:rPr lang="fr-CA" sz="6400" dirty="0" err="1"/>
              <a:t>Teluq</a:t>
            </a:r>
            <a:r>
              <a:rPr lang="fr-CA" sz="6400" dirty="0"/>
              <a:t>, 2011.</a:t>
            </a:r>
          </a:p>
          <a:p>
            <a:pPr marL="0" indent="0">
              <a:buNone/>
            </a:pPr>
            <a:r>
              <a:rPr lang="fr-CA" sz="6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Contextualisation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380623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Recherches scientifiques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Méta analyses/écoles américaines (tradition anglo-saxonne);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</a:rPr>
              <a:t>S</a:t>
            </a:r>
            <a:r>
              <a:rPr lang="fr-CA" b="0" dirty="0" smtClean="0">
                <a:latin typeface="Calibri" panose="020F0502020204030204" pitchFamily="34" charset="0"/>
              </a:rPr>
              <a:t>tratégie liée à un enseignement efficace;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>
                <a:latin typeface="Calibri" panose="020F0502020204030204" pitchFamily="34" charset="0"/>
              </a:rPr>
              <a:t>S</a:t>
            </a:r>
            <a:r>
              <a:rPr lang="fr-CA" b="0" dirty="0" smtClean="0">
                <a:latin typeface="Calibri" panose="020F0502020204030204" pitchFamily="34" charset="0"/>
              </a:rPr>
              <a:t>tratégie </a:t>
            </a:r>
            <a:r>
              <a:rPr lang="fr-CA" b="0" dirty="0">
                <a:latin typeface="Calibri" panose="020F0502020204030204" pitchFamily="34" charset="0"/>
              </a:rPr>
              <a:t>d’enseignement structurée en étapes </a:t>
            </a:r>
            <a:r>
              <a:rPr lang="fr-CA" b="0" dirty="0" smtClean="0">
                <a:latin typeface="Calibri" panose="020F0502020204030204" pitchFamily="34" charset="0"/>
              </a:rPr>
              <a:t>séquencées;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Objectif: plus grande réussite des élèves; </a:t>
            </a:r>
            <a:r>
              <a:rPr lang="fr-CA" b="0" dirty="0">
                <a:latin typeface="Calibri" panose="020F0502020204030204" pitchFamily="34" charset="0"/>
              </a:rPr>
              <a:t>  </a:t>
            </a:r>
            <a:endParaRPr lang="fr-CA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</a:rPr>
              <a:t>Confirmé auprès des clientèles vulnérables;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 smtClean="0">
                <a:latin typeface="Calibri" panose="020F0502020204030204" pitchFamily="34" charset="0"/>
              </a:rPr>
              <a:t>Plusieurs méthodes, ici: points en commun.</a:t>
            </a:r>
          </a:p>
          <a:p>
            <a:pPr>
              <a:buFont typeface="Arial" panose="020B0604020202020204" pitchFamily="34" charset="0"/>
              <a:buChar char="•"/>
            </a:pPr>
            <a:endParaRPr lang="fr-CA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b="0" dirty="0" smtClean="0">
                <a:latin typeface="Calibri" panose="020F0502020204030204" pitchFamily="34" charset="0"/>
              </a:rPr>
              <a:t>(</a:t>
            </a:r>
            <a:r>
              <a:rPr lang="fr-CA" b="0" dirty="0">
                <a:latin typeface="Calibri" panose="020F0502020204030204" pitchFamily="34" charset="0"/>
              </a:rPr>
              <a:t>Gauthier, Bissonnette et Richard, 2013).</a:t>
            </a:r>
            <a:endParaRPr lang="fr-CA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thomase\AppData\Local\Microsoft\Windows\Temporary Internet Files\Content.IE5\46IGDZU7\rubon39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1573907" cy="11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Une définition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119257"/>
            <a:ext cx="6912768" cy="3603812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/>
              <a:t>« L'enseignement explicite est une méthode </a:t>
            </a:r>
            <a:r>
              <a:rPr lang="fr-CA" sz="2800" u="sng" dirty="0"/>
              <a:t>systématique</a:t>
            </a:r>
            <a:r>
              <a:rPr lang="fr-CA" sz="2800" dirty="0"/>
              <a:t> pour présenter du matériel par </a:t>
            </a:r>
            <a:r>
              <a:rPr lang="fr-CA" sz="2800" u="sng" dirty="0"/>
              <a:t>petites étapes</a:t>
            </a:r>
            <a:r>
              <a:rPr lang="fr-CA" sz="2800" dirty="0"/>
              <a:t>, en faisant des pauses pour </a:t>
            </a:r>
            <a:r>
              <a:rPr lang="fr-CA" sz="2800" u="sng" dirty="0"/>
              <a:t>vérifier si les élèves comprennent bien</a:t>
            </a:r>
            <a:r>
              <a:rPr lang="fr-CA" sz="2800" dirty="0"/>
              <a:t> et en sollicitant une </a:t>
            </a:r>
            <a:r>
              <a:rPr lang="fr-CA" sz="2800" u="sng" dirty="0"/>
              <a:t>participation active </a:t>
            </a:r>
            <a:r>
              <a:rPr lang="fr-CA" sz="2800" dirty="0"/>
              <a:t>et efficace de </a:t>
            </a:r>
            <a:r>
              <a:rPr lang="fr-CA" sz="2800" u="sng" dirty="0"/>
              <a:t>tous</a:t>
            </a:r>
            <a:r>
              <a:rPr lang="fr-CA" sz="2800" dirty="0"/>
              <a:t> les </a:t>
            </a:r>
            <a:r>
              <a:rPr lang="fr-CA" sz="2800" dirty="0" smtClean="0"/>
              <a:t>élèves.</a:t>
            </a:r>
            <a:r>
              <a:rPr lang="fr-CA" sz="2800" dirty="0"/>
              <a:t> » </a:t>
            </a:r>
            <a:endParaRPr lang="fr-CA" sz="2800" dirty="0" smtClean="0"/>
          </a:p>
          <a:p>
            <a:pPr marL="0" indent="0" algn="r">
              <a:buNone/>
            </a:pPr>
            <a:r>
              <a:rPr lang="fr-CA" dirty="0" smtClean="0"/>
              <a:t>Barak </a:t>
            </a:r>
            <a:r>
              <a:rPr lang="fr-CA" dirty="0" err="1" smtClean="0"/>
              <a:t>Rosenshine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28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49385" cy="1603306"/>
          </a:xfrm>
        </p:spPr>
        <p:txBody>
          <a:bodyPr>
            <a:normAutofit/>
          </a:bodyPr>
          <a:lstStyle/>
          <a:p>
            <a:r>
              <a:rPr lang="fr-CA" dirty="0" smtClean="0"/>
              <a:t>L’enseignement explicite en classe d’arts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2276872"/>
            <a:ext cx="6840760" cy="388843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C</a:t>
            </a:r>
            <a:r>
              <a:rPr lang="fr-CA" sz="2000" dirty="0" smtClean="0"/>
              <a:t>omble </a:t>
            </a:r>
            <a:r>
              <a:rPr lang="fr-CA" sz="2000" dirty="0"/>
              <a:t>le manque de modèle pour les </a:t>
            </a:r>
            <a:r>
              <a:rPr lang="fr-CA" sz="2000" dirty="0" smtClean="0"/>
              <a:t>élèves</a:t>
            </a:r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</a:t>
            </a:r>
            <a:r>
              <a:rPr lang="fr-CA" sz="2000" dirty="0"/>
              <a:t>de différencier </a:t>
            </a: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</a:t>
            </a:r>
            <a:r>
              <a:rPr lang="fr-CA" sz="2000" dirty="0"/>
              <a:t>d’intervenir rapidement </a:t>
            </a:r>
            <a:endParaRPr lang="fr-CA" sz="2000" dirty="0" smtClean="0"/>
          </a:p>
          <a:p>
            <a:pPr marL="0" indent="0">
              <a:buNone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/>
              <a:t>P</a:t>
            </a:r>
            <a:r>
              <a:rPr lang="fr-CA" sz="2000" dirty="0" smtClean="0"/>
              <a:t>ermet la conscientisation </a:t>
            </a:r>
            <a:r>
              <a:rPr lang="fr-CA" sz="2000" dirty="0"/>
              <a:t>du processus de création </a:t>
            </a:r>
            <a:endParaRPr lang="fr-CA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 smtClean="0"/>
              <a:t>Se réfère au </a:t>
            </a:r>
            <a:r>
              <a:rPr lang="fr-CA" sz="2000" dirty="0"/>
              <a:t>connu pour aller vers la nouveauté </a:t>
            </a:r>
            <a:r>
              <a:rPr lang="fr-CA" sz="2000" dirty="0" smtClean="0"/>
              <a:t>(</a:t>
            </a:r>
            <a:r>
              <a:rPr lang="fr-CA" sz="2000" dirty="0"/>
              <a:t>connaissances </a:t>
            </a:r>
            <a:r>
              <a:rPr lang="fr-CA" sz="2000" dirty="0" smtClean="0"/>
              <a:t>antérieures)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2540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L’enseignement explicite…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469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dirty="0" smtClean="0"/>
              <a:t>Est une des stratégies à utiliser parmi d’autres.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Elle est une stratégie efficace lorsqu’on enseigne une technique en arts; </a:t>
            </a:r>
          </a:p>
          <a:p>
            <a:pPr marL="0" indent="0">
              <a:buNone/>
            </a:pPr>
            <a:endParaRPr lang="fr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T</a:t>
            </a:r>
            <a:r>
              <a:rPr lang="fr-CA" dirty="0" smtClean="0"/>
              <a:t>outefois elle n’est pas appropriée lors de l’expérimentation du processus de création, d’exploration ou de découverte par l’élève.</a:t>
            </a:r>
          </a:p>
        </p:txBody>
      </p:sp>
    </p:spTree>
    <p:extLst>
      <p:ext uri="{BB962C8B-B14F-4D97-AF65-F5344CB8AC3E}">
        <p14:creationId xmlns:p14="http://schemas.microsoft.com/office/powerpoint/2010/main" val="35077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L’enseignement explicite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988840"/>
            <a:ext cx="6696744" cy="3603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 smtClean="0"/>
              <a:t>Ne doit </a:t>
            </a:r>
            <a:r>
              <a:rPr lang="fr-CA" sz="2800" dirty="0"/>
              <a:t>pas être pratiquée </a:t>
            </a:r>
            <a:r>
              <a:rPr lang="fr-CA" sz="2800" dirty="0" smtClean="0"/>
              <a:t>«mur </a:t>
            </a:r>
            <a:r>
              <a:rPr lang="fr-CA" sz="2800" dirty="0"/>
              <a:t>à mur»;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 smtClean="0"/>
              <a:t>Ne s’improvise pas ;</a:t>
            </a:r>
            <a:endParaRPr lang="fr-CA" sz="2800" dirty="0"/>
          </a:p>
          <a:p>
            <a:pPr>
              <a:buFont typeface="Arial" panose="020B0604020202020204" pitchFamily="34" charset="0"/>
              <a:buChar char="•"/>
            </a:pPr>
            <a:endParaRPr lang="fr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/>
              <a:t>Est systématique, efficace et planifiée.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44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7056" y="2204864"/>
            <a:ext cx="6421328" cy="36038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Mise en situation</a:t>
            </a:r>
          </a:p>
          <a:p>
            <a:pPr marL="514350" indent="-514350">
              <a:buFont typeface="+mj-lt"/>
              <a:buAutoNum type="alphaUcPeriod"/>
            </a:pPr>
            <a:endParaRPr lang="fr-CA" sz="3200" dirty="0"/>
          </a:p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Expérience d’apprentissage</a:t>
            </a:r>
          </a:p>
          <a:p>
            <a:pPr marL="514350" indent="-514350">
              <a:buFont typeface="+mj-lt"/>
              <a:buAutoNum type="alphaUcPeriod"/>
            </a:pPr>
            <a:endParaRPr lang="fr-CA" sz="3200" dirty="0" smtClean="0"/>
          </a:p>
          <a:p>
            <a:pPr marL="514350" indent="-514350">
              <a:buFont typeface="+mj-lt"/>
              <a:buAutoNum type="alphaUcPeriod"/>
            </a:pPr>
            <a:r>
              <a:rPr lang="fr-CA" sz="3200" dirty="0" smtClean="0"/>
              <a:t>Objectivation</a:t>
            </a:r>
          </a:p>
          <a:p>
            <a:endParaRPr lang="fr-CA" dirty="0" smtClean="0"/>
          </a:p>
          <a:p>
            <a:pPr marL="0" indent="0">
              <a:buNone/>
            </a:pPr>
            <a:r>
              <a:rPr lang="fr-CA" sz="1100" dirty="0"/>
              <a:t>Sources : Gauthier, C., Bissonnette, S., Richard M</a:t>
            </a:r>
            <a:r>
              <a:rPr lang="fr-CA" sz="1100" i="1" dirty="0"/>
              <a:t>., L’enseignement explicite</a:t>
            </a:r>
            <a:r>
              <a:rPr lang="fr-CA" sz="1100" dirty="0"/>
              <a:t>, tiré de Enseigner, sous la direction de </a:t>
            </a:r>
            <a:r>
              <a:rPr lang="fr-CA" sz="1100" dirty="0" err="1"/>
              <a:t>Dupriez</a:t>
            </a:r>
            <a:r>
              <a:rPr lang="fr-CA" sz="1100" dirty="0"/>
              <a:t> V. et Chapelle, G., 2007, PUF, coll. Apprendre., pp 107-116.</a:t>
            </a:r>
          </a:p>
          <a:p>
            <a:endParaRPr lang="fr-CA" sz="3600" u="sng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75240" cy="13716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Les étapes de </a:t>
            </a:r>
            <a:br>
              <a:rPr lang="fr-CA" dirty="0" smtClean="0"/>
            </a:br>
            <a:r>
              <a:rPr lang="fr-CA" dirty="0" smtClean="0"/>
              <a:t>l’enseignement explicite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 rot="1220763">
            <a:off x="6864707" y="2208451"/>
            <a:ext cx="1446574" cy="1021556"/>
          </a:xfrm>
          <a:prstGeom prst="wedgeRoundRectCallout">
            <a:avLst>
              <a:gd name="adj1" fmla="val -31392"/>
              <a:gd name="adj2" fmla="val 1261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Voyons voir chacune de ces étapes!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80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89345" cy="811218"/>
          </a:xfrm>
        </p:spPr>
        <p:txBody>
          <a:bodyPr/>
          <a:lstStyle/>
          <a:p>
            <a:r>
              <a:rPr lang="fr-CA" dirty="0" smtClean="0"/>
              <a:t>         A. Mise </a:t>
            </a:r>
            <a:r>
              <a:rPr lang="fr-CA" dirty="0"/>
              <a:t>en </a:t>
            </a:r>
            <a:r>
              <a:rPr lang="fr-CA" dirty="0" smtClean="0"/>
              <a:t>situation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84653"/>
            <a:ext cx="7122773" cy="4332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b="1" dirty="0" smtClean="0"/>
              <a:t>L’enseignant présente </a:t>
            </a:r>
            <a:r>
              <a:rPr lang="fr-CA" b="1" dirty="0"/>
              <a:t>l’objectif </a:t>
            </a:r>
            <a:r>
              <a:rPr lang="fr-CA" b="1" dirty="0" smtClean="0"/>
              <a:t>d’apprentissage et nomme les acquis escomptés chez l’élève. </a:t>
            </a:r>
            <a:endParaRPr lang="fr-CA" b="1" dirty="0" smtClean="0"/>
          </a:p>
          <a:p>
            <a:pPr marL="0" indent="0">
              <a:buNone/>
            </a:pPr>
            <a:endParaRPr lang="fr-CA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sz="2000" dirty="0" smtClean="0"/>
              <a:t>Nomme les connaissances et ou techniques que les élèves doivent apprendre pendant ce cours en utilisant le vocabulaire disciplinaire et divers supports visuels (affiches, vidéos, etc.)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2000" i="1" dirty="0"/>
          </a:p>
          <a:p>
            <a:pPr marL="0" indent="0">
              <a:buNone/>
            </a:pPr>
            <a:r>
              <a:rPr lang="fr-CA" sz="2000" i="1" dirty="0" smtClean="0"/>
              <a:t>Par exemple:</a:t>
            </a:r>
          </a:p>
          <a:p>
            <a:pPr marL="0" indent="0">
              <a:buNone/>
            </a:pPr>
            <a:r>
              <a:rPr lang="fr-CA" sz="2000" i="1" dirty="0" smtClean="0"/>
              <a:t> - </a:t>
            </a:r>
            <a:r>
              <a:rPr lang="fr-CA" sz="2000" b="1" i="1" dirty="0" smtClean="0"/>
              <a:t>en art dramatique</a:t>
            </a:r>
            <a:r>
              <a:rPr lang="fr-CA" sz="2000" i="1" dirty="0" smtClean="0"/>
              <a:t> </a:t>
            </a:r>
            <a:r>
              <a:rPr lang="fr-CA" sz="2000" b="1" i="1" dirty="0" smtClean="0"/>
              <a:t>en 6</a:t>
            </a:r>
            <a:r>
              <a:rPr lang="fr-CA" sz="2000" b="1" i="1" baseline="30000" dirty="0" smtClean="0"/>
              <a:t>e</a:t>
            </a:r>
            <a:r>
              <a:rPr lang="fr-CA" sz="2000" b="1" i="1" dirty="0" smtClean="0"/>
              <a:t> année</a:t>
            </a:r>
            <a:r>
              <a:rPr lang="fr-CA" sz="2000" i="1" dirty="0" smtClean="0"/>
              <a:t>, l’enseignant nomme la notion de chœur. </a:t>
            </a:r>
          </a:p>
          <a:p>
            <a:pPr marL="0" indent="0">
              <a:buNone/>
            </a:pPr>
            <a:endParaRPr lang="fr-CA" sz="2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1008112" cy="9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ersonnalisé 14">
      <a:dk1>
        <a:sysClr val="windowText" lastClr="000000"/>
      </a:dk1>
      <a:lt1>
        <a:sysClr val="window" lastClr="FFFFFF"/>
      </a:lt1>
      <a:dk2>
        <a:srgbClr val="3E3D2D"/>
      </a:dk2>
      <a:lt2>
        <a:srgbClr val="33CC33"/>
      </a:lt2>
      <a:accent1>
        <a:srgbClr val="FF00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ersonnalisé 3">
      <a:majorFont>
        <a:latin typeface="Berlin Sans FB Demi"/>
        <a:ea typeface=""/>
        <a:cs typeface=""/>
      </a:majorFont>
      <a:minorFont>
        <a:latin typeface="Calibri"/>
        <a:ea typeface=""/>
        <a:cs typeface="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2521</TotalTime>
  <Words>1211</Words>
  <Application>Microsoft Office PowerPoint</Application>
  <PresentationFormat>Affichage à l'écran (4:3)</PresentationFormat>
  <Paragraphs>163</Paragraphs>
  <Slides>21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Punaise</vt:lpstr>
      <vt:lpstr>L’enseignement explicite  en art dramatique </vt:lpstr>
      <vt:lpstr>Intention</vt:lpstr>
      <vt:lpstr>Contextualisation</vt:lpstr>
      <vt:lpstr>Une définition …</vt:lpstr>
      <vt:lpstr>L’enseignement explicite en classe d’arts</vt:lpstr>
      <vt:lpstr>L’enseignement explicite…</vt:lpstr>
      <vt:lpstr>L’enseignement explicite</vt:lpstr>
      <vt:lpstr>Les étapes de  l’enseignement explicite</vt:lpstr>
      <vt:lpstr>         A. Mise en situation</vt:lpstr>
      <vt:lpstr>Suite… Mise en situation</vt:lpstr>
      <vt:lpstr>B. Expérience d’apprentissage</vt:lpstr>
      <vt:lpstr>B. Expérience d’apprentissage</vt:lpstr>
      <vt:lpstr> </vt:lpstr>
      <vt:lpstr>Suite B. Expérience d’apprentissage</vt:lpstr>
      <vt:lpstr>Suite Étape 2 - Pratique guidée </vt:lpstr>
      <vt:lpstr>Suite B. Expérience d’apprentissage</vt:lpstr>
      <vt:lpstr>Rétroaction et Questionnement de l’enseignant </vt:lpstr>
      <vt:lpstr>Plan de questionnement  de l’élève (Steve Bissonnette)</vt:lpstr>
      <vt:lpstr>C. Objectivation</vt:lpstr>
      <vt:lpstr>Synthèse des éléments clés de l’enseignement explicite pour l’enseignant</vt:lpstr>
      <vt:lpstr>Sources</vt:lpstr>
    </vt:vector>
  </TitlesOfParts>
  <Company>CSL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L’enseignement explicite</dc:title>
  <dc:creator>Thomas, Eve</dc:creator>
  <cp:lastModifiedBy>Thomas, Eve</cp:lastModifiedBy>
  <cp:revision>174</cp:revision>
  <dcterms:created xsi:type="dcterms:W3CDTF">2015-11-19T15:50:39Z</dcterms:created>
  <dcterms:modified xsi:type="dcterms:W3CDTF">2018-01-10T20:14:17Z</dcterms:modified>
</cp:coreProperties>
</file>