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1"/>
  </p:sldMasterIdLst>
  <p:sldIdLst>
    <p:sldId id="256" r:id="rId2"/>
    <p:sldId id="257" r:id="rId3"/>
    <p:sldId id="293" r:id="rId4"/>
    <p:sldId id="301" r:id="rId5"/>
    <p:sldId id="302" r:id="rId6"/>
    <p:sldId id="258" r:id="rId7"/>
    <p:sldId id="297" r:id="rId8"/>
    <p:sldId id="298" r:id="rId9"/>
    <p:sldId id="263" r:id="rId10"/>
    <p:sldId id="264" r:id="rId11"/>
    <p:sldId id="265" r:id="rId12"/>
    <p:sldId id="288" r:id="rId13"/>
    <p:sldId id="267" r:id="rId14"/>
    <p:sldId id="266" r:id="rId15"/>
    <p:sldId id="290" r:id="rId16"/>
    <p:sldId id="268" r:id="rId17"/>
    <p:sldId id="269" r:id="rId18"/>
    <p:sldId id="304" r:id="rId19"/>
    <p:sldId id="271" r:id="rId20"/>
    <p:sldId id="270" r:id="rId21"/>
    <p:sldId id="299" r:id="rId22"/>
    <p:sldId id="274" r:id="rId23"/>
    <p:sldId id="275" r:id="rId24"/>
    <p:sldId id="277" r:id="rId25"/>
    <p:sldId id="278" r:id="rId26"/>
    <p:sldId id="281" r:id="rId27"/>
    <p:sldId id="282" r:id="rId28"/>
    <p:sldId id="283" r:id="rId29"/>
    <p:sldId id="284" r:id="rId30"/>
    <p:sldId id="285" r:id="rId31"/>
    <p:sldId id="305" r:id="rId32"/>
    <p:sldId id="286" r:id="rId33"/>
    <p:sldId id="287" r:id="rId34"/>
    <p:sldId id="296" r:id="rId35"/>
    <p:sldId id="294" r:id="rId36"/>
    <p:sldId id="303" r:id="rId37"/>
    <p:sldId id="300" r:id="rId3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405"/>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C01D40-F156-7684-7AD9-585FFACE531D}" v="26" dt="2022-08-17T18:02:49.947"/>
    <p1510:client id="{58EB2DB5-183C-056C-DA03-067521BFB219}" v="190" dt="2022-08-17T15:50:57.694"/>
    <p1510:client id="{696AABEB-5DF2-708B-F87F-8C5BE99AC774}" v="46" dt="2022-08-17T16:33:05.111"/>
    <p1510:client id="{69F9CDB6-6BB1-4AD8-BD81-2CE907F8052B}" v="1172" dt="2022-08-15T18:53:33.222"/>
    <p1510:client id="{8748B645-75EF-9A80-9B0A-C32648F1D0D7}" v="802" dt="2022-08-15T19:50:55.298"/>
    <p1510:client id="{DBE2E48F-5317-012F-E0E5-367A3A024887}" v="56" dt="2022-08-16T13:13:49.787"/>
    <p1510:client id="{E06581CC-5275-45A9-2130-8B2ADEAF1CCB}" v="1" dt="2023-02-02T15:09:11.560"/>
    <p1510:client id="{E41E4325-8B86-237B-100E-744A56BB70AF}" v="53" dt="2022-08-19T14:53:36.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nevieve Fournier" userId="S::genevieve.fournier@cssda.gouv.qc.ca::9f149117-f69a-40e3-a10f-b5253c5be788" providerId="AD" clId="Web-{E06581CC-5275-45A9-2130-8B2ADEAF1CCB}"/>
    <pc:docChg chg="modSld">
      <pc:chgData name="Genevieve Fournier" userId="S::genevieve.fournier@cssda.gouv.qc.ca::9f149117-f69a-40e3-a10f-b5253c5be788" providerId="AD" clId="Web-{E06581CC-5275-45A9-2130-8B2ADEAF1CCB}" dt="2023-02-02T15:09:11.560" v="1"/>
      <pc:docMkLst>
        <pc:docMk/>
      </pc:docMkLst>
      <pc:sldChg chg="addSp delSp modSp">
        <pc:chgData name="Genevieve Fournier" userId="S::genevieve.fournier@cssda.gouv.qc.ca::9f149117-f69a-40e3-a10f-b5253c5be788" providerId="AD" clId="Web-{E06581CC-5275-45A9-2130-8B2ADEAF1CCB}" dt="2023-02-02T15:09:11.560" v="1"/>
        <pc:sldMkLst>
          <pc:docMk/>
          <pc:sldMk cId="566099530" sldId="286"/>
        </pc:sldMkLst>
        <pc:spChg chg="mod">
          <ac:chgData name="Genevieve Fournier" userId="S::genevieve.fournier@cssda.gouv.qc.ca::9f149117-f69a-40e3-a10f-b5253c5be788" providerId="AD" clId="Web-{E06581CC-5275-45A9-2130-8B2ADEAF1CCB}" dt="2023-02-02T15:09:11.560" v="1"/>
          <ac:spMkLst>
            <pc:docMk/>
            <pc:sldMk cId="566099530" sldId="286"/>
            <ac:spMk id="2" creationId="{F74BBFE7-4317-AF91-ECC9-2B27B56CF7EC}"/>
          </ac:spMkLst>
        </pc:spChg>
        <pc:spChg chg="mod">
          <ac:chgData name="Genevieve Fournier" userId="S::genevieve.fournier@cssda.gouv.qc.ca::9f149117-f69a-40e3-a10f-b5253c5be788" providerId="AD" clId="Web-{E06581CC-5275-45A9-2130-8B2ADEAF1CCB}" dt="2023-02-02T15:09:11.560" v="1"/>
          <ac:spMkLst>
            <pc:docMk/>
            <pc:sldMk cId="566099530" sldId="286"/>
            <ac:spMk id="9" creationId="{CF35B93A-FE45-EC62-F62B-92E37EEAC2DA}"/>
          </ac:spMkLst>
        </pc:spChg>
        <pc:spChg chg="add del">
          <ac:chgData name="Genevieve Fournier" userId="S::genevieve.fournier@cssda.gouv.qc.ca::9f149117-f69a-40e3-a10f-b5253c5be788" providerId="AD" clId="Web-{E06581CC-5275-45A9-2130-8B2ADEAF1CCB}" dt="2023-02-02T15:09:11.560" v="1"/>
          <ac:spMkLst>
            <pc:docMk/>
            <pc:sldMk cId="566099530" sldId="286"/>
            <ac:spMk id="23" creationId="{9B37791B-B040-4694-BFDC-8DD132D86E8E}"/>
          </ac:spMkLst>
        </pc:spChg>
        <pc:spChg chg="add del">
          <ac:chgData name="Genevieve Fournier" userId="S::genevieve.fournier@cssda.gouv.qc.ca::9f149117-f69a-40e3-a10f-b5253c5be788" providerId="AD" clId="Web-{E06581CC-5275-45A9-2130-8B2ADEAF1CCB}" dt="2023-02-02T15:09:11.560" v="1"/>
          <ac:spMkLst>
            <pc:docMk/>
            <pc:sldMk cId="566099530" sldId="286"/>
            <ac:spMk id="32" creationId="{B95B9BA8-1D69-4796-85F5-B6D0BD52354B}"/>
          </ac:spMkLst>
        </pc:spChg>
        <pc:grpChg chg="add del">
          <ac:chgData name="Genevieve Fournier" userId="S::genevieve.fournier@cssda.gouv.qc.ca::9f149117-f69a-40e3-a10f-b5253c5be788" providerId="AD" clId="Web-{E06581CC-5275-45A9-2130-8B2ADEAF1CCB}" dt="2023-02-02T15:09:11.560" v="1"/>
          <ac:grpSpMkLst>
            <pc:docMk/>
            <pc:sldMk cId="566099530" sldId="286"/>
            <ac:grpSpMk id="25" creationId="{A7900967-84CA-47B4-9F1C-E787BAC1496A}"/>
          </ac:grpSpMkLst>
        </pc:grpChg>
        <pc:grpChg chg="add del">
          <ac:chgData name="Genevieve Fournier" userId="S::genevieve.fournier@cssda.gouv.qc.ca::9f149117-f69a-40e3-a10f-b5253c5be788" providerId="AD" clId="Web-{E06581CC-5275-45A9-2130-8B2ADEAF1CCB}" dt="2023-02-02T15:09:11.560" v="1"/>
          <ac:grpSpMkLst>
            <pc:docMk/>
            <pc:sldMk cId="566099530" sldId="286"/>
            <ac:grpSpMk id="34" creationId="{EE5D87AC-5CCC-4E1F-8B25-D3A6053029C8}"/>
          </ac:grpSpMkLst>
        </pc:grpChg>
        <pc:picChg chg="mod">
          <ac:chgData name="Genevieve Fournier" userId="S::genevieve.fournier@cssda.gouv.qc.ca::9f149117-f69a-40e3-a10f-b5253c5be788" providerId="AD" clId="Web-{E06581CC-5275-45A9-2130-8B2ADEAF1CCB}" dt="2023-02-02T15:09:11.560" v="1"/>
          <ac:picMkLst>
            <pc:docMk/>
            <pc:sldMk cId="566099530" sldId="286"/>
            <ac:picMk id="4" creationId="{C19DEF5C-3D1E-6EEF-C38E-A2768CDA785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8/30/2023</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1806524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8/30/2023</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4126691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8/30/2023</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485380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8/30/2023</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2506764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8/30/2023</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1279543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8/30/2023</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1557974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8/30/2023</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4011310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8/30/2023</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2379782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8/30/2023</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3251191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8/30/2023</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4218503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8/30/2023</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‹N°›</a:t>
            </a:fld>
            <a:endParaRPr lang="en-US"/>
          </a:p>
        </p:txBody>
      </p:sp>
    </p:spTree>
    <p:extLst>
      <p:ext uri="{BB962C8B-B14F-4D97-AF65-F5344CB8AC3E}">
        <p14:creationId xmlns:p14="http://schemas.microsoft.com/office/powerpoint/2010/main" val="3219802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8/30/2023</a:t>
            </a:fld>
            <a:endParaRPr lang="en-US"/>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‹N°›</a:t>
            </a:fld>
            <a:endParaRPr lang="en-US"/>
          </a:p>
        </p:txBody>
      </p:sp>
    </p:spTree>
    <p:extLst>
      <p:ext uri="{BB962C8B-B14F-4D97-AF65-F5344CB8AC3E}">
        <p14:creationId xmlns:p14="http://schemas.microsoft.com/office/powerpoint/2010/main" val="1398438872"/>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25" r:id="rId6"/>
    <p:sldLayoutId id="2147483830"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pngimg.com/download/10024" TargetMode="External"/><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hyperlink" Target="https://creativecommons.org/licenses/by-nc/3.0/"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hyperlink" Target="http://www.slabbe.org/blogue/2015/06/propositions-pour-la-ffdf-3-3-selection-de-l-equipe-de-france/" TargetMode="External"/><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hyperlink" Target="http://www.laboiteatice.fr/projet-stmg/" TargetMode="External"/><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hyperlink" Target="https://creativecommons.org/licenses/by-nc-sa/3.0/" TargetMode="Externa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sebiq.ca/programmes/pei" TargetMode="External"/><Relationship Id="rId2" Type="http://schemas.openxmlformats.org/officeDocument/2006/relationships/hyperlink" Target="https://www.ibo.org/fr/programmes/middle-years-programme/what-is-the-myp" TargetMode="External"/><Relationship Id="rId1" Type="http://schemas.openxmlformats.org/officeDocument/2006/relationships/slideLayout" Target="../slideLayouts/slideLayout1.xml"/><Relationship Id="rId5" Type="http://schemas.openxmlformats.org/officeDocument/2006/relationships/hyperlink" Target="https://www.ibo.org/fr/programmes/middle-years-programme/curriculum/myp-projects/" TargetMode="External"/><Relationship Id="rId4" Type="http://schemas.openxmlformats.org/officeDocument/2006/relationships/hyperlink" Target="https://www.sebiq.ca/programmes/pei/caracteristique1"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itre 57">
            <a:extLst>
              <a:ext uri="{FF2B5EF4-FFF2-40B4-BE49-F238E27FC236}">
                <a16:creationId xmlns:a16="http://schemas.microsoft.com/office/drawing/2014/main" id="{0EDE0678-5D3D-8533-4642-A716B31838F6}"/>
              </a:ext>
            </a:extLst>
          </p:cNvPr>
          <p:cNvSpPr>
            <a:spLocks noGrp="1"/>
          </p:cNvSpPr>
          <p:nvPr>
            <p:ph type="ctrTitle"/>
          </p:nvPr>
        </p:nvSpPr>
        <p:spPr>
          <a:xfrm>
            <a:off x="4049898" y="-650030"/>
            <a:ext cx="7868653" cy="2881311"/>
          </a:xfrm>
        </p:spPr>
        <p:txBody>
          <a:bodyPr>
            <a:normAutofit/>
          </a:bodyPr>
          <a:lstStyle/>
          <a:p>
            <a:r>
              <a:rPr lang="fr-FR" sz="5400">
                <a:ea typeface="Source Sans Pro Light"/>
              </a:rPr>
              <a:t>INFORMATIONS </a:t>
            </a:r>
            <a:br>
              <a:rPr lang="fr-FR" sz="5400">
                <a:ea typeface="Source Sans Pro Light"/>
              </a:rPr>
            </a:br>
            <a:r>
              <a:rPr lang="fr-FR" sz="5400">
                <a:ea typeface="Source Sans Pro Light"/>
              </a:rPr>
              <a:t>SUR LE PEI</a:t>
            </a:r>
            <a:endParaRPr lang="fr-FR" sz="5400"/>
          </a:p>
        </p:txBody>
      </p:sp>
      <p:sp>
        <p:nvSpPr>
          <p:cNvPr id="54" name="Sous-titre 53">
            <a:extLst>
              <a:ext uri="{FF2B5EF4-FFF2-40B4-BE49-F238E27FC236}">
                <a16:creationId xmlns:a16="http://schemas.microsoft.com/office/drawing/2014/main" id="{65711160-3FD4-027E-6A1C-56CA9E2A3FF7}"/>
              </a:ext>
            </a:extLst>
          </p:cNvPr>
          <p:cNvSpPr>
            <a:spLocks noGrp="1"/>
          </p:cNvSpPr>
          <p:nvPr>
            <p:ph type="subTitle" idx="1"/>
          </p:nvPr>
        </p:nvSpPr>
        <p:spPr>
          <a:xfrm>
            <a:off x="5467210" y="2268299"/>
            <a:ext cx="4555069" cy="497537"/>
          </a:xfrm>
        </p:spPr>
        <p:txBody>
          <a:bodyPr vert="horz" lIns="0" tIns="0" rIns="91440" bIns="0" rtlCol="0" anchor="t">
            <a:normAutofit/>
          </a:bodyPr>
          <a:lstStyle/>
          <a:p>
            <a:pPr algn="r"/>
            <a:r>
              <a:rPr lang="fr-FR" dirty="0">
                <a:ea typeface="Source Sans Pro"/>
              </a:rPr>
              <a:t>Année scolaire 2023-2024</a:t>
            </a:r>
          </a:p>
          <a:p>
            <a:pPr algn="r"/>
            <a:endParaRPr lang="fr-FR" dirty="0">
              <a:ea typeface="Source Sans Pro"/>
            </a:endParaRPr>
          </a:p>
          <a:p>
            <a:pPr algn="r"/>
            <a:endParaRPr lang="fr-FR" dirty="0">
              <a:ea typeface="Source Sans Pro"/>
            </a:endParaRPr>
          </a:p>
          <a:p>
            <a:pPr algn="r"/>
            <a:endParaRPr lang="fr-FR" sz="2000" dirty="0">
              <a:ea typeface="Source Sans Pro"/>
            </a:endParaRPr>
          </a:p>
        </p:txBody>
      </p:sp>
      <p:pic>
        <p:nvPicPr>
          <p:cNvPr id="20" name="Image 34" descr="Personnes travaillant sur des idées">
            <a:extLst>
              <a:ext uri="{FF2B5EF4-FFF2-40B4-BE49-F238E27FC236}">
                <a16:creationId xmlns:a16="http://schemas.microsoft.com/office/drawing/2014/main" id="{80B9891A-2851-5F81-FBB4-73DEF5B78523}"/>
              </a:ext>
            </a:extLst>
          </p:cNvPr>
          <p:cNvPicPr>
            <a:picLocks noChangeAspect="1"/>
          </p:cNvPicPr>
          <p:nvPr/>
        </p:nvPicPr>
        <p:blipFill rotWithShape="1">
          <a:blip r:embed="rId2"/>
          <a:srcRect l="24247" r="32087" b="2"/>
          <a:stretch/>
        </p:blipFill>
        <p:spPr>
          <a:xfrm>
            <a:off x="-2" y="-1"/>
            <a:ext cx="4572002" cy="6858002"/>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p:spPr>
      </p:pic>
      <p:grpSp>
        <p:nvGrpSpPr>
          <p:cNvPr id="72" name="Group 71">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73" name="Freeform: Shape 72">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Sous-titre 53">
            <a:extLst>
              <a:ext uri="{FF2B5EF4-FFF2-40B4-BE49-F238E27FC236}">
                <a16:creationId xmlns:a16="http://schemas.microsoft.com/office/drawing/2014/main" id="{BC9E54B3-E856-7D09-A44E-B5EECECC8905}"/>
              </a:ext>
            </a:extLst>
          </p:cNvPr>
          <p:cNvSpPr txBox="1">
            <a:spLocks/>
          </p:cNvSpPr>
          <p:nvPr/>
        </p:nvSpPr>
        <p:spPr>
          <a:xfrm>
            <a:off x="4797151" y="6442811"/>
            <a:ext cx="6944264" cy="400922"/>
          </a:xfrm>
          <a:prstGeom prst="rect">
            <a:avLst/>
          </a:prstGeom>
        </p:spPr>
        <p:txBody>
          <a:bodyPr vert="horz" lIns="0" tIns="0" rIns="91440" bIns="0" rtlCol="0" anchor="t">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sz="2000">
                <a:ea typeface="Source Sans Pro"/>
              </a:rPr>
              <a:t>Source: PPT de la SÉBIQ adapté par l’équipe de coordonnateurs</a:t>
            </a:r>
          </a:p>
        </p:txBody>
      </p:sp>
      <p:pic>
        <p:nvPicPr>
          <p:cNvPr id="3074" name="Picture 2" descr="https://www.ibo.org/globalassets/new-structure/icons-and-logos/images/ib-world-school-logo-2-colou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4100" y="5031176"/>
            <a:ext cx="809469" cy="79472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cteur droit 6"/>
          <p:cNvCxnSpPr/>
          <p:nvPr/>
        </p:nvCxnSpPr>
        <p:spPr>
          <a:xfrm>
            <a:off x="7918304" y="4912746"/>
            <a:ext cx="14990" cy="91315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pic>
        <p:nvPicPr>
          <p:cNvPr id="3078" name="Picture 6" descr="IB-MYP-F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8029" y="5085636"/>
            <a:ext cx="3228975" cy="6858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6"/>
          <a:stretch>
            <a:fillRect/>
          </a:stretch>
        </p:blipFill>
        <p:spPr>
          <a:xfrm>
            <a:off x="7347424" y="2925047"/>
            <a:ext cx="1171739" cy="1171739"/>
          </a:xfrm>
          <a:prstGeom prst="rect">
            <a:avLst/>
          </a:prstGeom>
        </p:spPr>
      </p:pic>
    </p:spTree>
    <p:extLst>
      <p:ext uri="{BB962C8B-B14F-4D97-AF65-F5344CB8AC3E}">
        <p14:creationId xmlns:p14="http://schemas.microsoft.com/office/powerpoint/2010/main" val="3784089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D6B3454-0ACA-BF47-5894-DB4954E4C4E2}"/>
              </a:ext>
            </a:extLst>
          </p:cNvPr>
          <p:cNvSpPr>
            <a:spLocks noGrp="1"/>
          </p:cNvSpPr>
          <p:nvPr>
            <p:ph type="ctrTitle"/>
          </p:nvPr>
        </p:nvSpPr>
        <p:spPr>
          <a:xfrm>
            <a:off x="762000" y="669097"/>
            <a:ext cx="5258899" cy="2538412"/>
          </a:xfrm>
        </p:spPr>
        <p:txBody>
          <a:bodyPr>
            <a:normAutofit/>
          </a:bodyPr>
          <a:lstStyle/>
          <a:p>
            <a:r>
              <a:rPr lang="fr-FR" sz="5600" dirty="0">
                <a:solidFill>
                  <a:srgbClr val="FFC000"/>
                </a:solidFill>
              </a:rPr>
              <a:t>Les contextes mondiaux</a:t>
            </a:r>
            <a:endParaRPr lang="fr-FR" dirty="0">
              <a:solidFill>
                <a:srgbClr val="FFC000"/>
              </a:solidFill>
            </a:endParaRPr>
          </a:p>
        </p:txBody>
      </p:sp>
      <p:sp>
        <p:nvSpPr>
          <p:cNvPr id="3" name="Sous-titre 2">
            <a:extLst>
              <a:ext uri="{FF2B5EF4-FFF2-40B4-BE49-F238E27FC236}">
                <a16:creationId xmlns:a16="http://schemas.microsoft.com/office/drawing/2014/main" id="{DD168B47-AF1E-E83A-52C2-9C1682EC0EA5}"/>
              </a:ext>
            </a:extLst>
          </p:cNvPr>
          <p:cNvSpPr>
            <a:spLocks noGrp="1"/>
          </p:cNvSpPr>
          <p:nvPr>
            <p:ph type="subTitle" idx="1"/>
          </p:nvPr>
        </p:nvSpPr>
        <p:spPr>
          <a:xfrm>
            <a:off x="6516740" y="5247735"/>
            <a:ext cx="5588996" cy="1985963"/>
          </a:xfrm>
        </p:spPr>
        <p:txBody>
          <a:bodyPr vert="horz" lIns="91440" tIns="45720" rIns="91440" bIns="45720" rtlCol="0" anchor="t">
            <a:normAutofit/>
          </a:bodyPr>
          <a:lstStyle/>
          <a:p>
            <a:pPr algn="l"/>
            <a:r>
              <a:rPr lang="fr-FR"/>
              <a:t>PEI = enseignement contextualisé</a:t>
            </a:r>
          </a:p>
        </p:txBody>
      </p:sp>
      <p:sp>
        <p:nvSpPr>
          <p:cNvPr id="12" name="Freeform: Shape 11">
            <a:extLst>
              <a:ext uri="{FF2B5EF4-FFF2-40B4-BE49-F238E27FC236}">
                <a16:creationId xmlns:a16="http://schemas.microsoft.com/office/drawing/2014/main" id="{86E3368C-B3A5-484E-8070-EC7E903F8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2A2B9B4-6095-47C2-8BBC-4792C5C7A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8828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4" descr="Une image contenant texte&#10;&#10;Description générée automatiquement">
            <a:extLst>
              <a:ext uri="{FF2B5EF4-FFF2-40B4-BE49-F238E27FC236}">
                <a16:creationId xmlns:a16="http://schemas.microsoft.com/office/drawing/2014/main" id="{7FB1E9B4-356F-73E7-F9C0-8DFE4CD897D5}"/>
              </a:ext>
            </a:extLst>
          </p:cNvPr>
          <p:cNvPicPr>
            <a:picLocks noChangeAspect="1"/>
          </p:cNvPicPr>
          <p:nvPr/>
        </p:nvPicPr>
        <p:blipFill>
          <a:blip r:embed="rId2"/>
          <a:stretch>
            <a:fillRect/>
          </a:stretch>
        </p:blipFill>
        <p:spPr>
          <a:xfrm>
            <a:off x="842512" y="2876"/>
            <a:ext cx="10880784" cy="6650966"/>
          </a:xfrm>
          <a:prstGeom prst="rect">
            <a:avLst/>
          </a:prstGeom>
        </p:spPr>
      </p:pic>
    </p:spTree>
    <p:extLst>
      <p:ext uri="{BB962C8B-B14F-4D97-AF65-F5344CB8AC3E}">
        <p14:creationId xmlns:p14="http://schemas.microsoft.com/office/powerpoint/2010/main" val="1494292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6E460924-9609-4A26-510D-AC454B240F88}"/>
              </a:ext>
            </a:extLst>
          </p:cNvPr>
          <p:cNvPicPr>
            <a:picLocks noChangeAspect="1"/>
          </p:cNvPicPr>
          <p:nvPr/>
        </p:nvPicPr>
        <p:blipFill>
          <a:blip r:embed="rId2"/>
          <a:stretch>
            <a:fillRect/>
          </a:stretch>
        </p:blipFill>
        <p:spPr>
          <a:xfrm>
            <a:off x="4513799" y="3693785"/>
            <a:ext cx="3311994" cy="2256022"/>
          </a:xfrm>
          <a:prstGeom prst="rect">
            <a:avLst/>
          </a:prstGeom>
        </p:spPr>
      </p:pic>
      <p:sp>
        <p:nvSpPr>
          <p:cNvPr id="12" name="Rectangle 11">
            <a:extLst>
              <a:ext uri="{FF2B5EF4-FFF2-40B4-BE49-F238E27FC236}">
                <a16:creationId xmlns:a16="http://schemas.microsoft.com/office/drawing/2014/main" id="{E3B4FF89-C45F-4E24-B963-61E855708F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5" descr="Une image contenant texte&#10;&#10;Description générée automatiquement">
            <a:extLst>
              <a:ext uri="{FF2B5EF4-FFF2-40B4-BE49-F238E27FC236}">
                <a16:creationId xmlns:a16="http://schemas.microsoft.com/office/drawing/2014/main" id="{93C111DD-7CAC-EC82-AB3A-DF9108976390}"/>
              </a:ext>
            </a:extLst>
          </p:cNvPr>
          <p:cNvPicPr>
            <a:picLocks noChangeAspect="1"/>
          </p:cNvPicPr>
          <p:nvPr/>
        </p:nvPicPr>
        <p:blipFill>
          <a:blip r:embed="rId3"/>
          <a:stretch>
            <a:fillRect/>
          </a:stretch>
        </p:blipFill>
        <p:spPr>
          <a:xfrm>
            <a:off x="4458650" y="1099272"/>
            <a:ext cx="3274699" cy="2166453"/>
          </a:xfrm>
          <a:prstGeom prst="rect">
            <a:avLst/>
          </a:prstGeom>
        </p:spPr>
      </p:pic>
      <p:sp>
        <p:nvSpPr>
          <p:cNvPr id="14" name="Rectangle 13">
            <a:extLst>
              <a:ext uri="{FF2B5EF4-FFF2-40B4-BE49-F238E27FC236}">
                <a16:creationId xmlns:a16="http://schemas.microsoft.com/office/drawing/2014/main" id="{14F25C03-EF67-4344-8AEA-7B3FA0DED0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6">
            <a:extLst>
              <a:ext uri="{FF2B5EF4-FFF2-40B4-BE49-F238E27FC236}">
                <a16:creationId xmlns:a16="http://schemas.microsoft.com/office/drawing/2014/main" id="{0FDA6E1F-50CC-E666-B79F-A749F2D0C53E}"/>
              </a:ext>
            </a:extLst>
          </p:cNvPr>
          <p:cNvPicPr>
            <a:picLocks noChangeAspect="1"/>
          </p:cNvPicPr>
          <p:nvPr/>
        </p:nvPicPr>
        <p:blipFill>
          <a:blip r:embed="rId4"/>
          <a:stretch>
            <a:fillRect/>
          </a:stretch>
        </p:blipFill>
        <p:spPr>
          <a:xfrm>
            <a:off x="8629095" y="900824"/>
            <a:ext cx="3115267" cy="2282451"/>
          </a:xfrm>
          <a:prstGeom prst="rect">
            <a:avLst/>
          </a:prstGeom>
        </p:spPr>
      </p:pic>
      <p:sp>
        <p:nvSpPr>
          <p:cNvPr id="16" name="Rectangle 15">
            <a:extLst>
              <a:ext uri="{FF2B5EF4-FFF2-40B4-BE49-F238E27FC236}">
                <a16:creationId xmlns:a16="http://schemas.microsoft.com/office/drawing/2014/main" id="{F74793DE-3651-410B-B243-8F0B1468E6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 7">
            <a:extLst>
              <a:ext uri="{FF2B5EF4-FFF2-40B4-BE49-F238E27FC236}">
                <a16:creationId xmlns:a16="http://schemas.microsoft.com/office/drawing/2014/main" id="{476D8236-CC48-DF2E-E7BB-2AE153EE3E99}"/>
              </a:ext>
            </a:extLst>
          </p:cNvPr>
          <p:cNvPicPr>
            <a:picLocks noChangeAspect="1"/>
          </p:cNvPicPr>
          <p:nvPr/>
        </p:nvPicPr>
        <p:blipFill>
          <a:blip r:embed="rId5"/>
          <a:stretch>
            <a:fillRect/>
          </a:stretch>
        </p:blipFill>
        <p:spPr>
          <a:xfrm>
            <a:off x="463066" y="900824"/>
            <a:ext cx="3188194" cy="2254994"/>
          </a:xfrm>
          <a:prstGeom prst="rect">
            <a:avLst/>
          </a:prstGeom>
        </p:spPr>
      </p:pic>
      <p:pic>
        <p:nvPicPr>
          <p:cNvPr id="3" name="Image 3">
            <a:extLst>
              <a:ext uri="{FF2B5EF4-FFF2-40B4-BE49-F238E27FC236}">
                <a16:creationId xmlns:a16="http://schemas.microsoft.com/office/drawing/2014/main" id="{62D54B55-9443-AF78-B3EC-264D3A06B808}"/>
              </a:ext>
            </a:extLst>
          </p:cNvPr>
          <p:cNvPicPr>
            <a:picLocks noChangeAspect="1"/>
          </p:cNvPicPr>
          <p:nvPr/>
        </p:nvPicPr>
        <p:blipFill>
          <a:blip r:embed="rId6"/>
          <a:stretch>
            <a:fillRect/>
          </a:stretch>
        </p:blipFill>
        <p:spPr>
          <a:xfrm>
            <a:off x="8717822" y="3702183"/>
            <a:ext cx="3192136" cy="2221549"/>
          </a:xfrm>
          <a:prstGeom prst="rect">
            <a:avLst/>
          </a:prstGeom>
        </p:spPr>
      </p:pic>
      <p:pic>
        <p:nvPicPr>
          <p:cNvPr id="4" name="Image 4">
            <a:extLst>
              <a:ext uri="{FF2B5EF4-FFF2-40B4-BE49-F238E27FC236}">
                <a16:creationId xmlns:a16="http://schemas.microsoft.com/office/drawing/2014/main" id="{935A200C-5C64-C835-6148-029C1BCAE01D}"/>
              </a:ext>
            </a:extLst>
          </p:cNvPr>
          <p:cNvPicPr>
            <a:picLocks noChangeAspect="1"/>
          </p:cNvPicPr>
          <p:nvPr/>
        </p:nvPicPr>
        <p:blipFill>
          <a:blip r:embed="rId7"/>
          <a:stretch>
            <a:fillRect/>
          </a:stretch>
        </p:blipFill>
        <p:spPr>
          <a:xfrm>
            <a:off x="418501" y="3693785"/>
            <a:ext cx="3295879" cy="2256022"/>
          </a:xfrm>
          <a:prstGeom prst="rect">
            <a:avLst/>
          </a:prstGeom>
        </p:spPr>
      </p:pic>
      <p:pic>
        <p:nvPicPr>
          <p:cNvPr id="8" name="Image 7">
            <a:extLst>
              <a:ext uri="{FF2B5EF4-FFF2-40B4-BE49-F238E27FC236}">
                <a16:creationId xmlns:a16="http://schemas.microsoft.com/office/drawing/2014/main" id="{1CFDA96A-6FC1-5A57-B3AD-D56CBD489F5D}"/>
              </a:ext>
            </a:extLst>
          </p:cNvPr>
          <p:cNvPicPr>
            <a:picLocks noChangeAspect="1"/>
          </p:cNvPicPr>
          <p:nvPr/>
        </p:nvPicPr>
        <p:blipFill>
          <a:blip r:embed="rId8"/>
          <a:stretch>
            <a:fillRect/>
          </a:stretch>
        </p:blipFill>
        <p:spPr>
          <a:xfrm>
            <a:off x="3720381" y="0"/>
            <a:ext cx="4751233" cy="1225541"/>
          </a:xfrm>
          <a:prstGeom prst="rect">
            <a:avLst/>
          </a:prstGeom>
        </p:spPr>
      </p:pic>
    </p:spTree>
    <p:extLst>
      <p:ext uri="{BB962C8B-B14F-4D97-AF65-F5344CB8AC3E}">
        <p14:creationId xmlns:p14="http://schemas.microsoft.com/office/powerpoint/2010/main" val="1171259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D6B3454-0ACA-BF47-5894-DB4954E4C4E2}"/>
              </a:ext>
            </a:extLst>
          </p:cNvPr>
          <p:cNvSpPr>
            <a:spLocks noGrp="1"/>
          </p:cNvSpPr>
          <p:nvPr>
            <p:ph type="ctrTitle"/>
          </p:nvPr>
        </p:nvSpPr>
        <p:spPr>
          <a:xfrm>
            <a:off x="762000" y="1295403"/>
            <a:ext cx="5258899" cy="2538412"/>
          </a:xfrm>
        </p:spPr>
        <p:txBody>
          <a:bodyPr>
            <a:normAutofit/>
          </a:bodyPr>
          <a:lstStyle/>
          <a:p>
            <a:r>
              <a:rPr lang="fr-FR" sz="5600" dirty="0">
                <a:solidFill>
                  <a:srgbClr val="00B0F0"/>
                </a:solidFill>
              </a:rPr>
              <a:t>Le profil de la communauté d’apprentissage</a:t>
            </a:r>
          </a:p>
        </p:txBody>
      </p:sp>
      <p:sp>
        <p:nvSpPr>
          <p:cNvPr id="3" name="Sous-titre 2">
            <a:extLst>
              <a:ext uri="{FF2B5EF4-FFF2-40B4-BE49-F238E27FC236}">
                <a16:creationId xmlns:a16="http://schemas.microsoft.com/office/drawing/2014/main" id="{DD168B47-AF1E-E83A-52C2-9C1682EC0EA5}"/>
              </a:ext>
            </a:extLst>
          </p:cNvPr>
          <p:cNvSpPr>
            <a:spLocks noGrp="1"/>
          </p:cNvSpPr>
          <p:nvPr>
            <p:ph type="subTitle" idx="1"/>
          </p:nvPr>
        </p:nvSpPr>
        <p:spPr>
          <a:xfrm>
            <a:off x="6857524" y="5247735"/>
            <a:ext cx="5248212" cy="1985963"/>
          </a:xfrm>
        </p:spPr>
        <p:txBody>
          <a:bodyPr vert="horz" lIns="91440" tIns="45720" rIns="91440" bIns="45720" rtlCol="0" anchor="t">
            <a:normAutofit/>
          </a:bodyPr>
          <a:lstStyle/>
          <a:p>
            <a:pPr algn="l"/>
            <a:r>
              <a:rPr lang="fr-FR" dirty="0"/>
              <a:t>PEI = enseignement qui vise le </a:t>
            </a:r>
          </a:p>
          <a:p>
            <a:pPr algn="l"/>
            <a:r>
              <a:rPr lang="fr-FR" dirty="0"/>
              <a:t>        développement d'aptitudes</a:t>
            </a:r>
          </a:p>
        </p:txBody>
      </p:sp>
      <p:sp>
        <p:nvSpPr>
          <p:cNvPr id="12" name="Freeform: Shape 11">
            <a:extLst>
              <a:ext uri="{FF2B5EF4-FFF2-40B4-BE49-F238E27FC236}">
                <a16:creationId xmlns:a16="http://schemas.microsoft.com/office/drawing/2014/main" id="{86E3368C-B3A5-484E-8070-EC7E903F8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2A2B9B4-6095-47C2-8BBC-4792C5C7A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57039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texte&#10;&#10;Description générée automatiquement">
            <a:extLst>
              <a:ext uri="{FF2B5EF4-FFF2-40B4-BE49-F238E27FC236}">
                <a16:creationId xmlns:a16="http://schemas.microsoft.com/office/drawing/2014/main" id="{1842F400-6509-2C22-D57F-735D8A16487B}"/>
              </a:ext>
            </a:extLst>
          </p:cNvPr>
          <p:cNvPicPr>
            <a:picLocks noChangeAspect="1"/>
          </p:cNvPicPr>
          <p:nvPr/>
        </p:nvPicPr>
        <p:blipFill>
          <a:blip r:embed="rId2"/>
          <a:stretch>
            <a:fillRect/>
          </a:stretch>
        </p:blipFill>
        <p:spPr>
          <a:xfrm>
            <a:off x="296175" y="123345"/>
            <a:ext cx="11599651" cy="6410026"/>
          </a:xfrm>
          <a:prstGeom prst="rect">
            <a:avLst/>
          </a:prstGeom>
        </p:spPr>
      </p:pic>
      <p:sp>
        <p:nvSpPr>
          <p:cNvPr id="3" name="Rectangle : coins arrondis 2">
            <a:extLst>
              <a:ext uri="{FF2B5EF4-FFF2-40B4-BE49-F238E27FC236}">
                <a16:creationId xmlns:a16="http://schemas.microsoft.com/office/drawing/2014/main" id="{DD1567D1-AEB8-DC1D-229F-4C14D11A3F50}"/>
              </a:ext>
            </a:extLst>
          </p:cNvPr>
          <p:cNvSpPr/>
          <p:nvPr/>
        </p:nvSpPr>
        <p:spPr>
          <a:xfrm>
            <a:off x="10958423" y="5789762"/>
            <a:ext cx="920150" cy="920150"/>
          </a:xfrm>
          <a:prstGeom prst="roundRect">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p:cNvSpPr/>
          <p:nvPr/>
        </p:nvSpPr>
        <p:spPr>
          <a:xfrm>
            <a:off x="179385" y="123345"/>
            <a:ext cx="5328139" cy="65865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6" name="ZoneTexte 5"/>
          <p:cNvSpPr txBox="1"/>
          <p:nvPr/>
        </p:nvSpPr>
        <p:spPr>
          <a:xfrm>
            <a:off x="296175" y="194333"/>
            <a:ext cx="5099539" cy="6055504"/>
          </a:xfrm>
          <a:prstGeom prst="rect">
            <a:avLst/>
          </a:prstGeom>
          <a:noFill/>
        </p:spPr>
        <p:txBody>
          <a:bodyPr wrap="square" rtlCol="0">
            <a:spAutoFit/>
          </a:bodyPr>
          <a:lstStyle/>
          <a:p>
            <a:pPr algn="ctr">
              <a:lnSpc>
                <a:spcPct val="150000"/>
              </a:lnSpc>
            </a:pPr>
            <a:r>
              <a:rPr lang="fr-CA" sz="2000" dirty="0">
                <a:latin typeface="Comic Sans MS" panose="030F0702030302020204" pitchFamily="66" charset="0"/>
              </a:rPr>
              <a:t>PROFIL DE LA COMMUNAUTÉ D’APPRENTISSAGE DE L’IB</a:t>
            </a:r>
          </a:p>
          <a:p>
            <a:pPr algn="ctr">
              <a:lnSpc>
                <a:spcPct val="150000"/>
              </a:lnSpc>
            </a:pPr>
            <a:endParaRPr lang="fr-CA" sz="2000" dirty="0">
              <a:latin typeface="Comic Sans MS" panose="030F0702030302020204" pitchFamily="66" charset="0"/>
            </a:endParaRPr>
          </a:p>
          <a:p>
            <a:pPr marL="285750" indent="-285750">
              <a:lnSpc>
                <a:spcPct val="150000"/>
              </a:lnSpc>
              <a:buFont typeface="Snap ITC" panose="04040A07060A02020202" pitchFamily="82" charset="0"/>
              <a:buChar char="√"/>
            </a:pPr>
            <a:r>
              <a:rPr lang="fr-CA" sz="2000" dirty="0">
                <a:latin typeface="Comic Sans MS" panose="030F0702030302020204" pitchFamily="66" charset="0"/>
              </a:rPr>
              <a:t>ESPRIT DE RECHERCHE</a:t>
            </a:r>
          </a:p>
          <a:p>
            <a:pPr marL="285750" indent="-285750">
              <a:lnSpc>
                <a:spcPct val="150000"/>
              </a:lnSpc>
              <a:buFont typeface="Snap ITC" panose="04040A07060A02020202" pitchFamily="82" charset="0"/>
              <a:buChar char="√"/>
            </a:pPr>
            <a:r>
              <a:rPr lang="fr-CA" sz="2000" dirty="0">
                <a:latin typeface="Comic Sans MS" panose="030F0702030302020204" pitchFamily="66" charset="0"/>
              </a:rPr>
              <a:t>CONNAISSANCE</a:t>
            </a:r>
          </a:p>
          <a:p>
            <a:pPr marL="285750" indent="-285750">
              <a:lnSpc>
                <a:spcPct val="150000"/>
              </a:lnSpc>
              <a:buFont typeface="Snap ITC" panose="04040A07060A02020202" pitchFamily="82" charset="0"/>
              <a:buChar char="√"/>
            </a:pPr>
            <a:r>
              <a:rPr lang="fr-CA" sz="2000" dirty="0">
                <a:latin typeface="Comic Sans MS" panose="030F0702030302020204" pitchFamily="66" charset="0"/>
              </a:rPr>
              <a:t>RAISONNEMENT</a:t>
            </a:r>
          </a:p>
          <a:p>
            <a:pPr marL="285750" indent="-285750">
              <a:lnSpc>
                <a:spcPct val="150000"/>
              </a:lnSpc>
              <a:buFont typeface="Snap ITC" panose="04040A07060A02020202" pitchFamily="82" charset="0"/>
              <a:buChar char="√"/>
            </a:pPr>
            <a:r>
              <a:rPr lang="fr-CA" sz="2000" dirty="0">
                <a:latin typeface="Comic Sans MS" panose="030F0702030302020204" pitchFamily="66" charset="0"/>
              </a:rPr>
              <a:t>COMMUNICATION</a:t>
            </a:r>
          </a:p>
          <a:p>
            <a:pPr marL="285750" indent="-285750">
              <a:lnSpc>
                <a:spcPct val="150000"/>
              </a:lnSpc>
              <a:buFont typeface="Snap ITC" panose="04040A07060A02020202" pitchFamily="82" charset="0"/>
              <a:buChar char="√"/>
            </a:pPr>
            <a:r>
              <a:rPr lang="fr-CA" sz="2000" dirty="0">
                <a:latin typeface="Comic Sans MS" panose="030F0702030302020204" pitchFamily="66" charset="0"/>
              </a:rPr>
              <a:t>INTÉGRITÉ</a:t>
            </a:r>
          </a:p>
          <a:p>
            <a:pPr marL="285750" indent="-285750">
              <a:lnSpc>
                <a:spcPct val="150000"/>
              </a:lnSpc>
              <a:buFont typeface="Snap ITC" panose="04040A07060A02020202" pitchFamily="82" charset="0"/>
              <a:buChar char="√"/>
            </a:pPr>
            <a:r>
              <a:rPr lang="fr-CA" sz="2000" dirty="0">
                <a:latin typeface="Comic Sans MS" panose="030F0702030302020204" pitchFamily="66" charset="0"/>
              </a:rPr>
              <a:t>OUVERTURE D’ESPRIT</a:t>
            </a:r>
          </a:p>
          <a:p>
            <a:pPr marL="285750" indent="-285750">
              <a:lnSpc>
                <a:spcPct val="150000"/>
              </a:lnSpc>
              <a:buFont typeface="Snap ITC" panose="04040A07060A02020202" pitchFamily="82" charset="0"/>
              <a:buChar char="√"/>
            </a:pPr>
            <a:r>
              <a:rPr lang="fr-CA" sz="2000" dirty="0">
                <a:latin typeface="Comic Sans MS" panose="030F0702030302020204" pitchFamily="66" charset="0"/>
              </a:rPr>
              <a:t>ALTRUISME</a:t>
            </a:r>
          </a:p>
          <a:p>
            <a:pPr marL="285750" indent="-285750">
              <a:lnSpc>
                <a:spcPct val="150000"/>
              </a:lnSpc>
              <a:buFont typeface="Snap ITC" panose="04040A07060A02020202" pitchFamily="82" charset="0"/>
              <a:buChar char="√"/>
            </a:pPr>
            <a:r>
              <a:rPr lang="fr-CA" sz="2000" dirty="0">
                <a:latin typeface="Comic Sans MS" panose="030F0702030302020204" pitchFamily="66" charset="0"/>
              </a:rPr>
              <a:t>AUDACE</a:t>
            </a:r>
          </a:p>
          <a:p>
            <a:pPr marL="285750" indent="-285750">
              <a:lnSpc>
                <a:spcPct val="150000"/>
              </a:lnSpc>
              <a:buFont typeface="Snap ITC" panose="04040A07060A02020202" pitchFamily="82" charset="0"/>
              <a:buChar char="√"/>
            </a:pPr>
            <a:r>
              <a:rPr lang="fr-CA" sz="2000" dirty="0">
                <a:latin typeface="Comic Sans MS" panose="030F0702030302020204" pitchFamily="66" charset="0"/>
              </a:rPr>
              <a:t>ÉQUILIBRE</a:t>
            </a:r>
          </a:p>
          <a:p>
            <a:pPr marL="285750" indent="-285750">
              <a:lnSpc>
                <a:spcPct val="150000"/>
              </a:lnSpc>
              <a:buFont typeface="Snap ITC" panose="04040A07060A02020202" pitchFamily="82" charset="0"/>
              <a:buChar char="√"/>
            </a:pPr>
            <a:r>
              <a:rPr lang="fr-CA" sz="2000" dirty="0">
                <a:latin typeface="Comic Sans MS" panose="030F0702030302020204" pitchFamily="66" charset="0"/>
              </a:rPr>
              <a:t>RÉFLEXION</a:t>
            </a:r>
          </a:p>
        </p:txBody>
      </p:sp>
    </p:spTree>
    <p:extLst>
      <p:ext uri="{BB962C8B-B14F-4D97-AF65-F5344CB8AC3E}">
        <p14:creationId xmlns:p14="http://schemas.microsoft.com/office/powerpoint/2010/main" val="2145003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239880" y="87231"/>
            <a:ext cx="4972136" cy="6692978"/>
          </a:xfrm>
          <a:prstGeom prst="rect">
            <a:avLst/>
          </a:prstGeom>
        </p:spPr>
      </p:pic>
    </p:spTree>
    <p:extLst>
      <p:ext uri="{BB962C8B-B14F-4D97-AF65-F5344CB8AC3E}">
        <p14:creationId xmlns:p14="http://schemas.microsoft.com/office/powerpoint/2010/main" val="1833071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D6B3454-0ACA-BF47-5894-DB4954E4C4E2}"/>
              </a:ext>
            </a:extLst>
          </p:cNvPr>
          <p:cNvSpPr>
            <a:spLocks noGrp="1"/>
          </p:cNvSpPr>
          <p:nvPr>
            <p:ph type="ctrTitle"/>
          </p:nvPr>
        </p:nvSpPr>
        <p:spPr>
          <a:xfrm>
            <a:off x="975955" y="1144827"/>
            <a:ext cx="4755691" cy="2538412"/>
          </a:xfrm>
        </p:spPr>
        <p:txBody>
          <a:bodyPr>
            <a:normAutofit/>
          </a:bodyPr>
          <a:lstStyle/>
          <a:p>
            <a:r>
              <a:rPr lang="fr-FR" sz="4400" dirty="0">
                <a:solidFill>
                  <a:schemeClr val="accent5">
                    <a:lumMod val="60000"/>
                    <a:lumOff val="40000"/>
                  </a:schemeClr>
                </a:solidFill>
              </a:rPr>
              <a:t>Les approches de l'apprentissage </a:t>
            </a:r>
            <a:br>
              <a:rPr lang="fr-FR" sz="4400" dirty="0">
                <a:solidFill>
                  <a:schemeClr val="accent5">
                    <a:lumMod val="60000"/>
                    <a:lumOff val="40000"/>
                  </a:schemeClr>
                </a:solidFill>
              </a:rPr>
            </a:br>
            <a:r>
              <a:rPr lang="fr-FR" sz="4400" dirty="0">
                <a:solidFill>
                  <a:schemeClr val="accent5">
                    <a:lumMod val="60000"/>
                    <a:lumOff val="40000"/>
                  </a:schemeClr>
                </a:solidFill>
              </a:rPr>
              <a:t>(</a:t>
            </a:r>
            <a:r>
              <a:rPr lang="fr-FR" sz="4400" dirty="0" err="1">
                <a:solidFill>
                  <a:schemeClr val="accent5">
                    <a:lumMod val="60000"/>
                    <a:lumOff val="40000"/>
                  </a:schemeClr>
                </a:solidFill>
              </a:rPr>
              <a:t>AdA</a:t>
            </a:r>
            <a:r>
              <a:rPr lang="fr-FR" sz="4400" dirty="0">
                <a:solidFill>
                  <a:schemeClr val="accent5">
                    <a:lumMod val="60000"/>
                    <a:lumOff val="40000"/>
                  </a:schemeClr>
                </a:solidFill>
              </a:rPr>
              <a:t>) </a:t>
            </a:r>
            <a:endParaRPr lang="fr-FR" dirty="0">
              <a:solidFill>
                <a:schemeClr val="accent5">
                  <a:lumMod val="60000"/>
                  <a:lumOff val="40000"/>
                </a:schemeClr>
              </a:solidFill>
            </a:endParaRPr>
          </a:p>
        </p:txBody>
      </p:sp>
      <p:sp>
        <p:nvSpPr>
          <p:cNvPr id="3" name="Sous-titre 2">
            <a:extLst>
              <a:ext uri="{FF2B5EF4-FFF2-40B4-BE49-F238E27FC236}">
                <a16:creationId xmlns:a16="http://schemas.microsoft.com/office/drawing/2014/main" id="{DD168B47-AF1E-E83A-52C2-9C1682EC0EA5}"/>
              </a:ext>
            </a:extLst>
          </p:cNvPr>
          <p:cNvSpPr>
            <a:spLocks noGrp="1"/>
          </p:cNvSpPr>
          <p:nvPr>
            <p:ph type="subTitle" idx="1"/>
          </p:nvPr>
        </p:nvSpPr>
        <p:spPr>
          <a:xfrm>
            <a:off x="5999154" y="5247735"/>
            <a:ext cx="6106581" cy="1985963"/>
          </a:xfrm>
        </p:spPr>
        <p:txBody>
          <a:bodyPr vert="horz" lIns="91440" tIns="45720" rIns="91440" bIns="45720" rtlCol="0" anchor="t">
            <a:normAutofit/>
          </a:bodyPr>
          <a:lstStyle/>
          <a:p>
            <a:pPr algn="l"/>
            <a:r>
              <a:rPr lang="fr-FR"/>
              <a:t>PEI = enseignement qui vise le développement de compétences</a:t>
            </a:r>
          </a:p>
        </p:txBody>
      </p:sp>
      <p:sp>
        <p:nvSpPr>
          <p:cNvPr id="21" name="Freeform: Shape 20">
            <a:extLst>
              <a:ext uri="{FF2B5EF4-FFF2-40B4-BE49-F238E27FC236}">
                <a16:creationId xmlns:a16="http://schemas.microsoft.com/office/drawing/2014/main" id="{86E3368C-B3A5-484E-8070-EC7E903F8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72A2B9B4-6095-47C2-8BBC-4792C5C7A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38801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8BE25F4E-C0A3-7331-4AE9-4F6E9BFCF64C}"/>
              </a:ext>
            </a:extLst>
          </p:cNvPr>
          <p:cNvPicPr>
            <a:picLocks noChangeAspect="1"/>
          </p:cNvPicPr>
          <p:nvPr/>
        </p:nvPicPr>
        <p:blipFill>
          <a:blip r:embed="rId2"/>
          <a:stretch>
            <a:fillRect/>
          </a:stretch>
        </p:blipFill>
        <p:spPr>
          <a:xfrm>
            <a:off x="123645" y="355431"/>
            <a:ext cx="11729048" cy="6377175"/>
          </a:xfrm>
          <a:prstGeom prst="rect">
            <a:avLst/>
          </a:prstGeom>
        </p:spPr>
      </p:pic>
      <p:sp>
        <p:nvSpPr>
          <p:cNvPr id="4" name="Rectangle : coins arrondis 3">
            <a:extLst>
              <a:ext uri="{FF2B5EF4-FFF2-40B4-BE49-F238E27FC236}">
                <a16:creationId xmlns:a16="http://schemas.microsoft.com/office/drawing/2014/main" id="{7B707BC4-0723-B620-1438-9F71D88BEAF3}"/>
              </a:ext>
            </a:extLst>
          </p:cNvPr>
          <p:cNvSpPr/>
          <p:nvPr/>
        </p:nvSpPr>
        <p:spPr>
          <a:xfrm>
            <a:off x="10958423" y="5789762"/>
            <a:ext cx="920150" cy="920150"/>
          </a:xfrm>
          <a:prstGeom prst="roundRect">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735152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844731" y="141624"/>
            <a:ext cx="10363200" cy="6517063"/>
          </a:xfrm>
          <a:prstGeom prst="rect">
            <a:avLst/>
          </a:prstGeom>
        </p:spPr>
      </p:pic>
    </p:spTree>
    <p:extLst>
      <p:ext uri="{BB962C8B-B14F-4D97-AF65-F5344CB8AC3E}">
        <p14:creationId xmlns:p14="http://schemas.microsoft.com/office/powerpoint/2010/main" val="3963163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D6B3454-0ACA-BF47-5894-DB4954E4C4E2}"/>
              </a:ext>
            </a:extLst>
          </p:cNvPr>
          <p:cNvSpPr>
            <a:spLocks noGrp="1"/>
          </p:cNvSpPr>
          <p:nvPr>
            <p:ph type="ctrTitle"/>
          </p:nvPr>
        </p:nvSpPr>
        <p:spPr>
          <a:xfrm>
            <a:off x="915797" y="1144827"/>
            <a:ext cx="4755691" cy="2538412"/>
          </a:xfrm>
        </p:spPr>
        <p:txBody>
          <a:bodyPr>
            <a:normAutofit/>
          </a:bodyPr>
          <a:lstStyle/>
          <a:p>
            <a:r>
              <a:rPr lang="fr-FR" sz="4400" dirty="0">
                <a:solidFill>
                  <a:schemeClr val="accent3">
                    <a:lumMod val="60000"/>
                    <a:lumOff val="40000"/>
                  </a:schemeClr>
                </a:solidFill>
              </a:rPr>
              <a:t>Le service en tant qu'action  </a:t>
            </a:r>
            <a:br>
              <a:rPr lang="fr-FR" sz="4400" dirty="0">
                <a:solidFill>
                  <a:schemeClr val="accent3">
                    <a:lumMod val="60000"/>
                    <a:lumOff val="40000"/>
                  </a:schemeClr>
                </a:solidFill>
              </a:rPr>
            </a:br>
            <a:r>
              <a:rPr lang="fr-FR" sz="4400" dirty="0">
                <a:solidFill>
                  <a:schemeClr val="accent3">
                    <a:lumMod val="60000"/>
                    <a:lumOff val="40000"/>
                  </a:schemeClr>
                </a:solidFill>
              </a:rPr>
              <a:t>(SA)</a:t>
            </a:r>
            <a:endParaRPr lang="fr-FR" dirty="0">
              <a:solidFill>
                <a:schemeClr val="accent3">
                  <a:lumMod val="60000"/>
                  <a:lumOff val="40000"/>
                </a:schemeClr>
              </a:solidFill>
            </a:endParaRPr>
          </a:p>
        </p:txBody>
      </p:sp>
      <p:sp>
        <p:nvSpPr>
          <p:cNvPr id="3" name="Sous-titre 2">
            <a:extLst>
              <a:ext uri="{FF2B5EF4-FFF2-40B4-BE49-F238E27FC236}">
                <a16:creationId xmlns:a16="http://schemas.microsoft.com/office/drawing/2014/main" id="{DD168B47-AF1E-E83A-52C2-9C1682EC0EA5}"/>
              </a:ext>
            </a:extLst>
          </p:cNvPr>
          <p:cNvSpPr>
            <a:spLocks noGrp="1"/>
          </p:cNvSpPr>
          <p:nvPr>
            <p:ph type="subTitle" idx="1"/>
          </p:nvPr>
        </p:nvSpPr>
        <p:spPr>
          <a:xfrm>
            <a:off x="5999154" y="5247735"/>
            <a:ext cx="6106581" cy="1985963"/>
          </a:xfrm>
        </p:spPr>
        <p:txBody>
          <a:bodyPr vert="horz" lIns="91440" tIns="45720" rIns="91440" bIns="45720" rtlCol="0" anchor="t">
            <a:normAutofit/>
          </a:bodyPr>
          <a:lstStyle/>
          <a:p>
            <a:pPr algn="l"/>
            <a:r>
              <a:rPr lang="fr-FR"/>
              <a:t>PEI = volonté de contribuer à </a:t>
            </a:r>
          </a:p>
          <a:p>
            <a:pPr algn="l"/>
            <a:r>
              <a:rPr lang="fr-FR"/>
              <a:t>            un monde meilleur</a:t>
            </a:r>
          </a:p>
        </p:txBody>
      </p:sp>
      <p:sp>
        <p:nvSpPr>
          <p:cNvPr id="21" name="Freeform: Shape 20">
            <a:extLst>
              <a:ext uri="{FF2B5EF4-FFF2-40B4-BE49-F238E27FC236}">
                <a16:creationId xmlns:a16="http://schemas.microsoft.com/office/drawing/2014/main" id="{86E3368C-B3A5-484E-8070-EC7E903F8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72A2B9B4-6095-47C2-8BBC-4792C5C7A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47735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 3">
            <a:extLst>
              <a:ext uri="{FF2B5EF4-FFF2-40B4-BE49-F238E27FC236}">
                <a16:creationId xmlns:a16="http://schemas.microsoft.com/office/drawing/2014/main" id="{A4007EFE-7ECF-3ED8-092D-1E6C4B3DEF6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3415" b="30755"/>
          <a:stretch/>
        </p:blipFill>
        <p:spPr>
          <a:xfrm>
            <a:off x="20" y="10"/>
            <a:ext cx="12191435" cy="6857989"/>
          </a:xfrm>
          <a:prstGeom prst="rect">
            <a:avLst/>
          </a:prstGeom>
        </p:spPr>
      </p:pic>
      <p:sp>
        <p:nvSpPr>
          <p:cNvPr id="11" name="Rectangle 10">
            <a:extLst>
              <a:ext uri="{FF2B5EF4-FFF2-40B4-BE49-F238E27FC236}">
                <a16:creationId xmlns:a16="http://schemas.microsoft.com/office/drawing/2014/main" id="{4D4E4291-AA4B-4CDD-87FB-9EF7ADE826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10075" y="-923925"/>
            <a:ext cx="6858000" cy="8705850"/>
          </a:xfrm>
          <a:prstGeom prst="rect">
            <a:avLst/>
          </a:prstGeom>
          <a:gradFill>
            <a:gsLst>
              <a:gs pos="100000">
                <a:srgbClr val="000000">
                  <a:alpha val="0"/>
                </a:srgbClr>
              </a:gs>
              <a:gs pos="27000">
                <a:srgbClr val="000000">
                  <a:alpha val="70000"/>
                </a:srgbClr>
              </a:gs>
              <a:gs pos="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ZoneTexte 3">
            <a:extLst>
              <a:ext uri="{FF2B5EF4-FFF2-40B4-BE49-F238E27FC236}">
                <a16:creationId xmlns:a16="http://schemas.microsoft.com/office/drawing/2014/main" id="{A2D1E234-04C1-8A1A-D39E-E418B82B2455}"/>
              </a:ext>
            </a:extLst>
          </p:cNvPr>
          <p:cNvSpPr txBox="1"/>
          <p:nvPr/>
        </p:nvSpPr>
        <p:spPr>
          <a:xfrm>
            <a:off x="9034822" y="6657944"/>
            <a:ext cx="3156633"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Cette photo</a:t>
            </a:r>
            <a:r>
              <a:rPr lang="en-US" sz="700">
                <a:solidFill>
                  <a:srgbClr val="FFFFFF"/>
                </a:solidFill>
              </a:rPr>
              <a:t> de Auteur inconnu est fournie sous licence </a:t>
            </a:r>
            <a:r>
              <a:rPr lang="en-US" sz="700">
                <a:solidFill>
                  <a:srgbClr val="FFFFFF"/>
                </a:solidFill>
                <a:hlinkClick r:id="rId4">
                  <a:extLst>
                    <a:ext uri="{A12FA001-AC4F-418D-AE19-62706E023703}">
                      <ahyp:hlinkClr xmlns:ahyp="http://schemas.microsoft.com/office/drawing/2018/hyperlinkcolor" val="tx"/>
                    </a:ext>
                  </a:extLst>
                </a:hlinkClick>
              </a:rPr>
              <a:t>CC BY-NC</a:t>
            </a:r>
            <a:r>
              <a:rPr lang="en-US" sz="700">
                <a:solidFill>
                  <a:srgbClr val="FFFFFF"/>
                </a:solidFill>
              </a:rPr>
              <a:t>.</a:t>
            </a:r>
          </a:p>
        </p:txBody>
      </p:sp>
      <p:sp>
        <p:nvSpPr>
          <p:cNvPr id="7" name="Titre 6">
            <a:extLst>
              <a:ext uri="{FF2B5EF4-FFF2-40B4-BE49-F238E27FC236}">
                <a16:creationId xmlns:a16="http://schemas.microsoft.com/office/drawing/2014/main" id="{F7E4E7CD-00DF-8F00-698D-F83E2E213F10}"/>
              </a:ext>
            </a:extLst>
          </p:cNvPr>
          <p:cNvSpPr>
            <a:spLocks noGrp="1"/>
          </p:cNvSpPr>
          <p:nvPr>
            <p:ph type="title"/>
          </p:nvPr>
        </p:nvSpPr>
        <p:spPr>
          <a:xfrm>
            <a:off x="6829245" y="733245"/>
            <a:ext cx="3996906" cy="3810000"/>
          </a:xfrm>
        </p:spPr>
        <p:txBody>
          <a:bodyPr/>
          <a:lstStyle/>
          <a:p>
            <a:pPr algn="ctr"/>
            <a:r>
              <a:rPr lang="fr-FR"/>
              <a:t>Ce qu'il faut savoir sur le PEI</a:t>
            </a:r>
          </a:p>
        </p:txBody>
      </p:sp>
    </p:spTree>
    <p:extLst>
      <p:ext uri="{BB962C8B-B14F-4D97-AF65-F5344CB8AC3E}">
        <p14:creationId xmlns:p14="http://schemas.microsoft.com/office/powerpoint/2010/main" val="80395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texte&#10;&#10;Description générée automatiquement">
            <a:extLst>
              <a:ext uri="{FF2B5EF4-FFF2-40B4-BE49-F238E27FC236}">
                <a16:creationId xmlns:a16="http://schemas.microsoft.com/office/drawing/2014/main" id="{2F62F32A-1037-286E-77DD-9402613EA1F1}"/>
              </a:ext>
            </a:extLst>
          </p:cNvPr>
          <p:cNvPicPr>
            <a:picLocks noChangeAspect="1"/>
          </p:cNvPicPr>
          <p:nvPr/>
        </p:nvPicPr>
        <p:blipFill>
          <a:blip r:embed="rId2"/>
          <a:stretch>
            <a:fillRect/>
          </a:stretch>
        </p:blipFill>
        <p:spPr>
          <a:xfrm>
            <a:off x="51758" y="-10614"/>
            <a:ext cx="11901577" cy="6663566"/>
          </a:xfrm>
          <a:prstGeom prst="rect">
            <a:avLst/>
          </a:prstGeom>
        </p:spPr>
      </p:pic>
      <p:sp>
        <p:nvSpPr>
          <p:cNvPr id="4" name="Rectangle : coins arrondis 3">
            <a:extLst>
              <a:ext uri="{FF2B5EF4-FFF2-40B4-BE49-F238E27FC236}">
                <a16:creationId xmlns:a16="http://schemas.microsoft.com/office/drawing/2014/main" id="{AFB4E1B4-42C4-1011-D8F3-3BC0495029E2}"/>
              </a:ext>
            </a:extLst>
          </p:cNvPr>
          <p:cNvSpPr/>
          <p:nvPr/>
        </p:nvSpPr>
        <p:spPr>
          <a:xfrm>
            <a:off x="10958423" y="5789762"/>
            <a:ext cx="920150" cy="920150"/>
          </a:xfrm>
          <a:prstGeom prst="roundRect">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FBC4306C-2091-6AC3-0F8B-25D773DF48BB}"/>
              </a:ext>
            </a:extLst>
          </p:cNvPr>
          <p:cNvSpPr/>
          <p:nvPr/>
        </p:nvSpPr>
        <p:spPr>
          <a:xfrm>
            <a:off x="1181819" y="657044"/>
            <a:ext cx="1854678" cy="920150"/>
          </a:xfrm>
          <a:prstGeom prst="round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DDB146C1-BA56-03DD-0537-6B62104F1C1F}"/>
              </a:ext>
            </a:extLst>
          </p:cNvPr>
          <p:cNvSpPr/>
          <p:nvPr/>
        </p:nvSpPr>
        <p:spPr>
          <a:xfrm>
            <a:off x="2116347" y="369496"/>
            <a:ext cx="1854678" cy="920150"/>
          </a:xfrm>
          <a:prstGeom prst="round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8576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61998" y="144904"/>
            <a:ext cx="10668000" cy="1539518"/>
          </a:xfrm>
        </p:spPr>
        <p:txBody>
          <a:bodyPr>
            <a:normAutofit/>
          </a:bodyPr>
          <a:lstStyle/>
          <a:p>
            <a:r>
              <a:rPr lang="fr-CA" sz="4400">
                <a:solidFill>
                  <a:schemeClr val="accent3">
                    <a:lumMod val="60000"/>
                    <a:lumOff val="40000"/>
                  </a:schemeClr>
                </a:solidFill>
              </a:rPr>
              <a:t>Le service action vise l’atteinte des objectifs suivants:</a:t>
            </a:r>
          </a:p>
        </p:txBody>
      </p:sp>
      <p:pic>
        <p:nvPicPr>
          <p:cNvPr id="6" name="Image 5"/>
          <p:cNvPicPr>
            <a:picLocks noChangeAspect="1"/>
          </p:cNvPicPr>
          <p:nvPr/>
        </p:nvPicPr>
        <p:blipFill>
          <a:blip r:embed="rId2"/>
          <a:stretch>
            <a:fillRect/>
          </a:stretch>
        </p:blipFill>
        <p:spPr>
          <a:xfrm>
            <a:off x="3651860" y="1878202"/>
            <a:ext cx="4888276" cy="4691113"/>
          </a:xfrm>
          <a:prstGeom prst="rect">
            <a:avLst/>
          </a:prstGeom>
        </p:spPr>
      </p:pic>
    </p:spTree>
    <p:extLst>
      <p:ext uri="{BB962C8B-B14F-4D97-AF65-F5344CB8AC3E}">
        <p14:creationId xmlns:p14="http://schemas.microsoft.com/office/powerpoint/2010/main" val="863534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D6B3454-0ACA-BF47-5894-DB4954E4C4E2}"/>
              </a:ext>
            </a:extLst>
          </p:cNvPr>
          <p:cNvSpPr>
            <a:spLocks noGrp="1"/>
          </p:cNvSpPr>
          <p:nvPr>
            <p:ph type="ctrTitle"/>
          </p:nvPr>
        </p:nvSpPr>
        <p:spPr>
          <a:xfrm>
            <a:off x="1000018" y="890588"/>
            <a:ext cx="4755691" cy="2538412"/>
          </a:xfrm>
        </p:spPr>
        <p:txBody>
          <a:bodyPr>
            <a:normAutofit/>
          </a:bodyPr>
          <a:lstStyle/>
          <a:p>
            <a:r>
              <a:rPr lang="fr-FR" sz="4400" dirty="0">
                <a:solidFill>
                  <a:schemeClr val="accent1"/>
                </a:solidFill>
              </a:rPr>
              <a:t>L'enseignement par concepts</a:t>
            </a:r>
          </a:p>
        </p:txBody>
      </p:sp>
      <p:sp>
        <p:nvSpPr>
          <p:cNvPr id="3" name="Sous-titre 2">
            <a:extLst>
              <a:ext uri="{FF2B5EF4-FFF2-40B4-BE49-F238E27FC236}">
                <a16:creationId xmlns:a16="http://schemas.microsoft.com/office/drawing/2014/main" id="{DD168B47-AF1E-E83A-52C2-9C1682EC0EA5}"/>
              </a:ext>
            </a:extLst>
          </p:cNvPr>
          <p:cNvSpPr>
            <a:spLocks noGrp="1"/>
          </p:cNvSpPr>
          <p:nvPr>
            <p:ph type="subTitle" idx="1"/>
          </p:nvPr>
        </p:nvSpPr>
        <p:spPr>
          <a:xfrm>
            <a:off x="5553456" y="5549660"/>
            <a:ext cx="6638543" cy="1971586"/>
          </a:xfrm>
        </p:spPr>
        <p:txBody>
          <a:bodyPr vert="horz" lIns="91440" tIns="45720" rIns="91440" bIns="45720" rtlCol="0" anchor="t">
            <a:normAutofit/>
          </a:bodyPr>
          <a:lstStyle/>
          <a:p>
            <a:pPr algn="l"/>
            <a:r>
              <a:rPr lang="fr-FR"/>
              <a:t>PEI = enseignement qui permet un </a:t>
            </a:r>
          </a:p>
          <a:p>
            <a:pPr algn="l"/>
            <a:r>
              <a:rPr lang="fr-FR"/>
              <a:t>meilleur transfert des apprentissages</a:t>
            </a:r>
          </a:p>
        </p:txBody>
      </p:sp>
      <p:sp>
        <p:nvSpPr>
          <p:cNvPr id="21" name="Freeform: Shape 20">
            <a:extLst>
              <a:ext uri="{FF2B5EF4-FFF2-40B4-BE49-F238E27FC236}">
                <a16:creationId xmlns:a16="http://schemas.microsoft.com/office/drawing/2014/main" id="{86E3368C-B3A5-484E-8070-EC7E903F8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72A2B9B4-6095-47C2-8BBC-4792C5C7A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026637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1B8A9CE0-83EB-8A21-D17A-0594E6D8CCDC}"/>
              </a:ext>
            </a:extLst>
          </p:cNvPr>
          <p:cNvPicPr>
            <a:picLocks noChangeAspect="1"/>
          </p:cNvPicPr>
          <p:nvPr/>
        </p:nvPicPr>
        <p:blipFill>
          <a:blip r:embed="rId2"/>
          <a:stretch>
            <a:fillRect/>
          </a:stretch>
        </p:blipFill>
        <p:spPr>
          <a:xfrm>
            <a:off x="94890" y="104418"/>
            <a:ext cx="11872822" cy="6534143"/>
          </a:xfrm>
          <a:prstGeom prst="rect">
            <a:avLst/>
          </a:prstGeom>
        </p:spPr>
      </p:pic>
      <p:sp>
        <p:nvSpPr>
          <p:cNvPr id="4" name="Rectangle : coins arrondis 3">
            <a:extLst>
              <a:ext uri="{FF2B5EF4-FFF2-40B4-BE49-F238E27FC236}">
                <a16:creationId xmlns:a16="http://schemas.microsoft.com/office/drawing/2014/main" id="{CFEBFA85-AFC7-B706-93CF-6FDF3E94AFA9}"/>
              </a:ext>
            </a:extLst>
          </p:cNvPr>
          <p:cNvSpPr/>
          <p:nvPr/>
        </p:nvSpPr>
        <p:spPr>
          <a:xfrm>
            <a:off x="10800272" y="5588479"/>
            <a:ext cx="920150" cy="920150"/>
          </a:xfrm>
          <a:prstGeom prst="roundRect">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40724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D6B3454-0ACA-BF47-5894-DB4954E4C4E2}"/>
              </a:ext>
            </a:extLst>
          </p:cNvPr>
          <p:cNvSpPr>
            <a:spLocks noGrp="1"/>
          </p:cNvSpPr>
          <p:nvPr>
            <p:ph type="ctrTitle"/>
          </p:nvPr>
        </p:nvSpPr>
        <p:spPr>
          <a:xfrm>
            <a:off x="640463" y="669827"/>
            <a:ext cx="5244521" cy="2538412"/>
          </a:xfrm>
        </p:spPr>
        <p:txBody>
          <a:bodyPr>
            <a:normAutofit/>
          </a:bodyPr>
          <a:lstStyle/>
          <a:p>
            <a:r>
              <a:rPr lang="fr-FR" sz="4400" dirty="0">
                <a:solidFill>
                  <a:srgbClr val="FF0000"/>
                </a:solidFill>
              </a:rPr>
              <a:t>L'évaluation « </a:t>
            </a:r>
            <a:r>
              <a:rPr lang="fr-FR" sz="4400" dirty="0" err="1">
                <a:solidFill>
                  <a:srgbClr val="FF0000"/>
                </a:solidFill>
              </a:rPr>
              <a:t>critériée</a:t>
            </a:r>
            <a:r>
              <a:rPr lang="fr-FR" sz="4400" dirty="0">
                <a:solidFill>
                  <a:srgbClr val="FF0000"/>
                </a:solidFill>
              </a:rPr>
              <a:t> » </a:t>
            </a:r>
            <a:endParaRPr lang="fr-FR" dirty="0">
              <a:solidFill>
                <a:srgbClr val="FF0000"/>
              </a:solidFill>
            </a:endParaRPr>
          </a:p>
        </p:txBody>
      </p:sp>
      <p:sp>
        <p:nvSpPr>
          <p:cNvPr id="3" name="Sous-titre 2">
            <a:extLst>
              <a:ext uri="{FF2B5EF4-FFF2-40B4-BE49-F238E27FC236}">
                <a16:creationId xmlns:a16="http://schemas.microsoft.com/office/drawing/2014/main" id="{DD168B47-AF1E-E83A-52C2-9C1682EC0EA5}"/>
              </a:ext>
            </a:extLst>
          </p:cNvPr>
          <p:cNvSpPr>
            <a:spLocks noGrp="1"/>
          </p:cNvSpPr>
          <p:nvPr>
            <p:ph type="subTitle" idx="1"/>
          </p:nvPr>
        </p:nvSpPr>
        <p:spPr>
          <a:xfrm>
            <a:off x="5999154" y="5247735"/>
            <a:ext cx="6106581" cy="1985963"/>
          </a:xfrm>
        </p:spPr>
        <p:txBody>
          <a:bodyPr vert="horz" lIns="91440" tIns="45720" rIns="91440" bIns="45720" rtlCol="0" anchor="t">
            <a:normAutofit/>
          </a:bodyPr>
          <a:lstStyle/>
          <a:p>
            <a:pPr algn="l"/>
            <a:r>
              <a:rPr lang="fr-FR" dirty="0"/>
              <a:t>PEI = évaluation des savoir-faire</a:t>
            </a:r>
          </a:p>
        </p:txBody>
      </p:sp>
      <p:sp>
        <p:nvSpPr>
          <p:cNvPr id="21" name="Freeform: Shape 20">
            <a:extLst>
              <a:ext uri="{FF2B5EF4-FFF2-40B4-BE49-F238E27FC236}">
                <a16:creationId xmlns:a16="http://schemas.microsoft.com/office/drawing/2014/main" id="{86E3368C-B3A5-484E-8070-EC7E903F8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72A2B9B4-6095-47C2-8BBC-4792C5C7AE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17029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texte&#10;&#10;Description générée automatiquement">
            <a:extLst>
              <a:ext uri="{FF2B5EF4-FFF2-40B4-BE49-F238E27FC236}">
                <a16:creationId xmlns:a16="http://schemas.microsoft.com/office/drawing/2014/main" id="{206FB412-7B90-7CE1-5779-6F6A01EE9F93}"/>
              </a:ext>
            </a:extLst>
          </p:cNvPr>
          <p:cNvPicPr>
            <a:picLocks noChangeAspect="1"/>
          </p:cNvPicPr>
          <p:nvPr/>
        </p:nvPicPr>
        <p:blipFill>
          <a:blip r:embed="rId2"/>
          <a:stretch>
            <a:fillRect/>
          </a:stretch>
        </p:blipFill>
        <p:spPr>
          <a:xfrm>
            <a:off x="224288" y="178584"/>
            <a:ext cx="11757802" cy="6601473"/>
          </a:xfrm>
          <a:prstGeom prst="rect">
            <a:avLst/>
          </a:prstGeom>
        </p:spPr>
      </p:pic>
      <p:sp>
        <p:nvSpPr>
          <p:cNvPr id="5" name="Rectangle : coins arrondis 4">
            <a:extLst>
              <a:ext uri="{FF2B5EF4-FFF2-40B4-BE49-F238E27FC236}">
                <a16:creationId xmlns:a16="http://schemas.microsoft.com/office/drawing/2014/main" id="{C0597551-6AA8-D8BD-B686-C3A839C169D7}"/>
              </a:ext>
            </a:extLst>
          </p:cNvPr>
          <p:cNvSpPr/>
          <p:nvPr/>
        </p:nvSpPr>
        <p:spPr>
          <a:xfrm>
            <a:off x="10987178" y="5818517"/>
            <a:ext cx="920150" cy="920150"/>
          </a:xfrm>
          <a:prstGeom prst="roundRect">
            <a:avLst/>
          </a:prstGeom>
          <a:solidFill>
            <a:schemeClr val="bg1">
              <a:lumMod val="95000"/>
              <a:lumOff val="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998A4ED1-1A5B-BC9C-6AB0-2361BB8DB734}"/>
              </a:ext>
            </a:extLst>
          </p:cNvPr>
          <p:cNvSpPr/>
          <p:nvPr/>
        </p:nvSpPr>
        <p:spPr>
          <a:xfrm>
            <a:off x="224288" y="1268963"/>
            <a:ext cx="11410985" cy="5410453"/>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fr-CA"/>
          </a:p>
        </p:txBody>
      </p:sp>
      <p:pic>
        <p:nvPicPr>
          <p:cNvPr id="4" name="Image 3">
            <a:extLst>
              <a:ext uri="{FF2B5EF4-FFF2-40B4-BE49-F238E27FC236}">
                <a16:creationId xmlns:a16="http://schemas.microsoft.com/office/drawing/2014/main" id="{C9EBD0AF-A19B-E36C-8572-6CC21C31192F}"/>
              </a:ext>
            </a:extLst>
          </p:cNvPr>
          <p:cNvPicPr>
            <a:picLocks noChangeAspect="1"/>
          </p:cNvPicPr>
          <p:nvPr/>
        </p:nvPicPr>
        <p:blipFill>
          <a:blip r:embed="rId3"/>
          <a:stretch>
            <a:fillRect/>
          </a:stretch>
        </p:blipFill>
        <p:spPr>
          <a:xfrm>
            <a:off x="0" y="1639006"/>
            <a:ext cx="5449966" cy="4872432"/>
          </a:xfrm>
          <a:prstGeom prst="rect">
            <a:avLst/>
          </a:prstGeom>
          <a:ln>
            <a:solidFill>
              <a:schemeClr val="accent5"/>
            </a:solidFill>
          </a:ln>
          <a:effectLst>
            <a:outerShdw blurRad="50800" dist="50800" dir="5400000" algn="ctr" rotWithShape="0">
              <a:schemeClr val="bg1"/>
            </a:outerShdw>
          </a:effectLst>
        </p:spPr>
      </p:pic>
      <p:pic>
        <p:nvPicPr>
          <p:cNvPr id="6" name="Image 2" descr="Une image contenant texte, noir, tableau noir, plaque&#10;&#10;Description générée automatiquement">
            <a:extLst>
              <a:ext uri="{FF2B5EF4-FFF2-40B4-BE49-F238E27FC236}">
                <a16:creationId xmlns:a16="http://schemas.microsoft.com/office/drawing/2014/main" id="{62F1696C-59CA-67BE-6EB2-D4C8B4F2785B}"/>
              </a:ext>
            </a:extLst>
          </p:cNvPr>
          <p:cNvPicPr>
            <a:picLocks noChangeAspect="1"/>
          </p:cNvPicPr>
          <p:nvPr/>
        </p:nvPicPr>
        <p:blipFill>
          <a:blip r:embed="rId4"/>
          <a:stretch>
            <a:fillRect/>
          </a:stretch>
        </p:blipFill>
        <p:spPr>
          <a:xfrm>
            <a:off x="5712400" y="1639006"/>
            <a:ext cx="6381569" cy="4872432"/>
          </a:xfrm>
          <a:prstGeom prst="rect">
            <a:avLst/>
          </a:prstGeom>
          <a:ln>
            <a:solidFill>
              <a:schemeClr val="accent5"/>
            </a:solidFill>
          </a:ln>
        </p:spPr>
      </p:pic>
    </p:spTree>
    <p:extLst>
      <p:ext uri="{BB962C8B-B14F-4D97-AF65-F5344CB8AC3E}">
        <p14:creationId xmlns:p14="http://schemas.microsoft.com/office/powerpoint/2010/main" val="1470348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55D676D-E5E9-BC67-62B3-209B71878880}"/>
              </a:ext>
            </a:extLst>
          </p:cNvPr>
          <p:cNvSpPr>
            <a:spLocks noGrp="1"/>
          </p:cNvSpPr>
          <p:nvPr>
            <p:ph type="ctrTitle"/>
          </p:nvPr>
        </p:nvSpPr>
        <p:spPr>
          <a:xfrm>
            <a:off x="4344721" y="564949"/>
            <a:ext cx="7683882" cy="1029402"/>
          </a:xfrm>
          <a:solidFill>
            <a:srgbClr val="FFFF66"/>
          </a:solidFill>
        </p:spPr>
        <p:txBody>
          <a:bodyPr>
            <a:normAutofit/>
          </a:bodyPr>
          <a:lstStyle/>
          <a:p>
            <a:pPr algn="l"/>
            <a:r>
              <a:rPr lang="fr-FR" sz="6600">
                <a:solidFill>
                  <a:schemeClr val="accent1"/>
                </a:solidFill>
              </a:rPr>
              <a:t>Le PEI c’est aussi…</a:t>
            </a:r>
          </a:p>
        </p:txBody>
      </p:sp>
      <p:sp>
        <p:nvSpPr>
          <p:cNvPr id="3" name="Sous-titre 2">
            <a:extLst>
              <a:ext uri="{FF2B5EF4-FFF2-40B4-BE49-F238E27FC236}">
                <a16:creationId xmlns:a16="http://schemas.microsoft.com/office/drawing/2014/main" id="{51B2F50D-BB08-FF4B-4E38-26786C836932}"/>
              </a:ext>
            </a:extLst>
          </p:cNvPr>
          <p:cNvSpPr>
            <a:spLocks noGrp="1"/>
          </p:cNvSpPr>
          <p:nvPr>
            <p:ph type="subTitle" idx="1"/>
          </p:nvPr>
        </p:nvSpPr>
        <p:spPr>
          <a:xfrm>
            <a:off x="5295939" y="2746019"/>
            <a:ext cx="6456350" cy="1930911"/>
          </a:xfrm>
        </p:spPr>
        <p:txBody>
          <a:bodyPr vert="horz" lIns="91440" tIns="45720" rIns="91440" bIns="45720" rtlCol="0" anchor="t">
            <a:normAutofit/>
          </a:bodyPr>
          <a:lstStyle/>
          <a:p>
            <a:pPr algn="l"/>
            <a:r>
              <a:rPr lang="fr-FR"/>
              <a:t>-Un projet interdisciplinaire par année</a:t>
            </a:r>
          </a:p>
          <a:p>
            <a:pPr algn="l"/>
            <a:r>
              <a:rPr lang="fr-FR"/>
              <a:t>-</a:t>
            </a:r>
            <a:r>
              <a:rPr lang="fr-FR">
                <a:ea typeface="+mn-lt"/>
                <a:cs typeface="+mn-lt"/>
              </a:rPr>
              <a:t>Un projet personnel en 5e secondaire</a:t>
            </a:r>
          </a:p>
          <a:p>
            <a:pPr algn="l"/>
            <a:r>
              <a:rPr lang="fr-FR"/>
              <a:t>-Du design de la 1re à la 3e secondaire</a:t>
            </a:r>
          </a:p>
        </p:txBody>
      </p:sp>
      <p:pic>
        <p:nvPicPr>
          <p:cNvPr id="4" name="Image 4" descr="Une image contenant gâteau, intérieur, décoré, jouet&#10;&#10;Description générée automatiquement">
            <a:extLst>
              <a:ext uri="{FF2B5EF4-FFF2-40B4-BE49-F238E27FC236}">
                <a16:creationId xmlns:a16="http://schemas.microsoft.com/office/drawing/2014/main" id="{29E802C4-3418-3A5C-E090-604DAA79144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8505" r="20995" b="1"/>
          <a:stretch/>
        </p:blipFill>
        <p:spPr>
          <a:xfrm>
            <a:off x="-2" y="-1"/>
            <a:ext cx="4572002" cy="6858002"/>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p:spPr>
      </p:pic>
      <p:grpSp>
        <p:nvGrpSpPr>
          <p:cNvPr id="12" name="Group 11">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ZoneTexte 4">
            <a:extLst>
              <a:ext uri="{FF2B5EF4-FFF2-40B4-BE49-F238E27FC236}">
                <a16:creationId xmlns:a16="http://schemas.microsoft.com/office/drawing/2014/main" id="{B9E28CF7-3879-36DF-388D-79E6FE0DE028}"/>
              </a:ext>
            </a:extLst>
          </p:cNvPr>
          <p:cNvSpPr txBox="1"/>
          <p:nvPr/>
        </p:nvSpPr>
        <p:spPr>
          <a:xfrm>
            <a:off x="9043381" y="6657945"/>
            <a:ext cx="3148619" cy="200055"/>
          </a:xfrm>
          <a:prstGeom prst="rect">
            <a:avLst/>
          </a:prstGeom>
          <a:solidFill>
            <a:srgbClr val="000000"/>
          </a:solidFill>
        </p:spPr>
        <p:txBody>
          <a:bodyPr wrap="none">
            <a:spAutoFit/>
          </a:bodyPr>
          <a:lstStyle/>
          <a:p>
            <a:pPr algn="r">
              <a:spcAft>
                <a:spcPts val="600"/>
              </a:spcAft>
            </a:pPr>
            <a:r>
              <a:rPr lang="en-US" sz="700" err="1">
                <a:solidFill>
                  <a:srgbClr val="FFFFFF"/>
                </a:solidFill>
                <a:hlinkClick r:id="rId3">
                  <a:extLst>
                    <a:ext uri="{A12FA001-AC4F-418D-AE19-62706E023703}">
                      <ahyp:hlinkClr xmlns:ahyp="http://schemas.microsoft.com/office/drawing/2018/hyperlinkcolor" val="tx"/>
                    </a:ext>
                  </a:extLst>
                </a:hlinkClick>
              </a:rPr>
              <a:t>Cette</a:t>
            </a:r>
            <a:r>
              <a:rPr lang="en-US" sz="700">
                <a:solidFill>
                  <a:srgbClr val="FFFFFF"/>
                </a:solidFill>
                <a:hlinkClick r:id="rId3">
                  <a:extLst>
                    <a:ext uri="{A12FA001-AC4F-418D-AE19-62706E023703}">
                      <ahyp:hlinkClr xmlns:ahyp="http://schemas.microsoft.com/office/drawing/2018/hyperlinkcolor" val="tx"/>
                    </a:ext>
                  </a:extLst>
                </a:hlinkClick>
              </a:rPr>
              <a:t> photo</a:t>
            </a:r>
            <a:r>
              <a:rPr lang="en-US" sz="700">
                <a:solidFill>
                  <a:srgbClr val="FFFFFF"/>
                </a:solidFill>
              </a:rPr>
              <a:t> de Auteur inconnu </a:t>
            </a:r>
            <a:r>
              <a:rPr lang="en-US" sz="700" err="1">
                <a:solidFill>
                  <a:srgbClr val="FFFFFF"/>
                </a:solidFill>
              </a:rPr>
              <a:t>est</a:t>
            </a:r>
            <a:r>
              <a:rPr lang="en-US" sz="700">
                <a:solidFill>
                  <a:srgbClr val="FFFFFF"/>
                </a:solidFill>
              </a:rPr>
              <a:t> </a:t>
            </a:r>
            <a:r>
              <a:rPr lang="en-US" sz="700" err="1">
                <a:solidFill>
                  <a:srgbClr val="FFFFFF"/>
                </a:solidFill>
              </a:rPr>
              <a:t>fournie</a:t>
            </a:r>
            <a:r>
              <a:rPr lang="en-US" sz="700">
                <a:solidFill>
                  <a:srgbClr val="FFFFFF"/>
                </a:solidFill>
              </a:rPr>
              <a:t> sous </a:t>
            </a:r>
            <a:r>
              <a:rPr lang="en-US" sz="700" err="1">
                <a:solidFill>
                  <a:srgbClr val="FFFFFF"/>
                </a:solidFill>
              </a:rPr>
              <a:t>licence</a:t>
            </a:r>
            <a:r>
              <a:rPr lang="en-US" sz="700">
                <a:solidFill>
                  <a:srgbClr val="FFFFFF"/>
                </a:solidFill>
              </a:rPr>
              <a:t>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12075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A708CE1-7787-168F-78C5-3DB9A694B395}"/>
              </a:ext>
            </a:extLst>
          </p:cNvPr>
          <p:cNvSpPr>
            <a:spLocks noGrp="1"/>
          </p:cNvSpPr>
          <p:nvPr>
            <p:ph type="ctrTitle"/>
          </p:nvPr>
        </p:nvSpPr>
        <p:spPr>
          <a:xfrm>
            <a:off x="5190226" y="371925"/>
            <a:ext cx="6096000" cy="2881311"/>
          </a:xfrm>
        </p:spPr>
        <p:txBody>
          <a:bodyPr>
            <a:normAutofit/>
          </a:bodyPr>
          <a:lstStyle/>
          <a:p>
            <a:pPr algn="l"/>
            <a:r>
              <a:rPr lang="fr-FR" sz="6200">
                <a:solidFill>
                  <a:srgbClr val="FB7405"/>
                </a:solidFill>
              </a:rPr>
              <a:t>Le projet interdisciplinaire</a:t>
            </a:r>
            <a:endParaRPr lang="fr-FR">
              <a:solidFill>
                <a:srgbClr val="FB7405"/>
              </a:solidFill>
            </a:endParaRPr>
          </a:p>
        </p:txBody>
      </p:sp>
      <p:sp>
        <p:nvSpPr>
          <p:cNvPr id="3" name="Sous-titre 2">
            <a:extLst>
              <a:ext uri="{FF2B5EF4-FFF2-40B4-BE49-F238E27FC236}">
                <a16:creationId xmlns:a16="http://schemas.microsoft.com/office/drawing/2014/main" id="{A3794454-6F5D-D409-829E-799750CE8BE1}"/>
              </a:ext>
            </a:extLst>
          </p:cNvPr>
          <p:cNvSpPr>
            <a:spLocks noGrp="1"/>
          </p:cNvSpPr>
          <p:nvPr>
            <p:ph type="subTitle" idx="1"/>
          </p:nvPr>
        </p:nvSpPr>
        <p:spPr>
          <a:xfrm>
            <a:off x="5334000" y="4170408"/>
            <a:ext cx="6096000" cy="1625554"/>
          </a:xfrm>
        </p:spPr>
        <p:txBody>
          <a:bodyPr vert="horz" lIns="91440" tIns="45720" rIns="91440" bIns="45720" rtlCol="0" anchor="t">
            <a:normAutofit/>
          </a:bodyPr>
          <a:lstStyle/>
          <a:p>
            <a:pPr algn="r"/>
            <a:r>
              <a:rPr lang="fr-FR"/>
              <a:t>    2 groupes matières minimum </a:t>
            </a:r>
          </a:p>
          <a:p>
            <a:pPr algn="r"/>
            <a:r>
              <a:rPr lang="fr-FR"/>
              <a:t>   3 critères d'évaluation</a:t>
            </a:r>
          </a:p>
          <a:p>
            <a:pPr algn="r"/>
            <a:endParaRPr lang="fr-FR"/>
          </a:p>
        </p:txBody>
      </p:sp>
      <p:pic>
        <p:nvPicPr>
          <p:cNvPr id="4" name="Image 4" descr="Une image contenant LEGO, intérieur, jouet&#10;&#10;Description générée automatiquement">
            <a:extLst>
              <a:ext uri="{FF2B5EF4-FFF2-40B4-BE49-F238E27FC236}">
                <a16:creationId xmlns:a16="http://schemas.microsoft.com/office/drawing/2014/main" id="{AA27F3AE-7B8A-2EFF-B876-1C0A6DEAB41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555" r="10778"/>
          <a:stretch/>
        </p:blipFill>
        <p:spPr>
          <a:xfrm>
            <a:off x="-2" y="-1"/>
            <a:ext cx="4572002" cy="6858002"/>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p:spPr>
      </p:pic>
      <p:grpSp>
        <p:nvGrpSpPr>
          <p:cNvPr id="12" name="Group 11">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3" name="Freeform: Shape 12">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ZoneTexte 4">
            <a:extLst>
              <a:ext uri="{FF2B5EF4-FFF2-40B4-BE49-F238E27FC236}">
                <a16:creationId xmlns:a16="http://schemas.microsoft.com/office/drawing/2014/main" id="{231D3CF3-36B1-696B-A9E4-6B9314230C65}"/>
              </a:ext>
            </a:extLst>
          </p:cNvPr>
          <p:cNvSpPr txBox="1"/>
          <p:nvPr/>
        </p:nvSpPr>
        <p:spPr>
          <a:xfrm>
            <a:off x="8873463" y="6657945"/>
            <a:ext cx="331853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Cette photo</a:t>
            </a:r>
            <a:r>
              <a:rPr lang="en-US" sz="700">
                <a:solidFill>
                  <a:srgbClr val="FFFFFF"/>
                </a:solidFill>
              </a:rPr>
              <a:t> de Auteur inconnu est fournie sous licence </a:t>
            </a:r>
            <a:r>
              <a:rPr lang="en-US" sz="700">
                <a:solidFill>
                  <a:srgbClr val="FFFFFF"/>
                </a:solidFill>
                <a:hlinkClick r:id="rId5">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279944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a:extLst>
              <a:ext uri="{FF2B5EF4-FFF2-40B4-BE49-F238E27FC236}">
                <a16:creationId xmlns:a16="http://schemas.microsoft.com/office/drawing/2014/main" id="{3983FCAA-A462-D6FA-2C57-4D49BA53797E}"/>
              </a:ext>
            </a:extLst>
          </p:cNvPr>
          <p:cNvPicPr>
            <a:picLocks noChangeAspect="1"/>
          </p:cNvPicPr>
          <p:nvPr/>
        </p:nvPicPr>
        <p:blipFill>
          <a:blip r:embed="rId2"/>
          <a:stretch>
            <a:fillRect/>
          </a:stretch>
        </p:blipFill>
        <p:spPr>
          <a:xfrm>
            <a:off x="1072551" y="1429046"/>
            <a:ext cx="10061275" cy="3741115"/>
          </a:xfrm>
          <a:prstGeom prst="rect">
            <a:avLst/>
          </a:prstGeom>
        </p:spPr>
      </p:pic>
    </p:spTree>
    <p:extLst>
      <p:ext uri="{BB962C8B-B14F-4D97-AF65-F5344CB8AC3E}">
        <p14:creationId xmlns:p14="http://schemas.microsoft.com/office/powerpoint/2010/main" val="25192792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964CBE2-084A-47DF-A704-CF5F6217B5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74BBFE7-4317-AF91-ECC9-2B27B56CF7EC}"/>
              </a:ext>
            </a:extLst>
          </p:cNvPr>
          <p:cNvSpPr>
            <a:spLocks noGrp="1"/>
          </p:cNvSpPr>
          <p:nvPr>
            <p:ph type="ctrTitle"/>
          </p:nvPr>
        </p:nvSpPr>
        <p:spPr>
          <a:xfrm>
            <a:off x="6096000" y="762001"/>
            <a:ext cx="5334000" cy="2747962"/>
          </a:xfrm>
        </p:spPr>
        <p:txBody>
          <a:bodyPr>
            <a:normAutofit/>
          </a:bodyPr>
          <a:lstStyle/>
          <a:p>
            <a:pPr algn="l"/>
            <a:r>
              <a:rPr lang="fr-FR" sz="8000">
                <a:solidFill>
                  <a:srgbClr val="FFC000"/>
                </a:solidFill>
              </a:rPr>
              <a:t>Le projet personnel</a:t>
            </a:r>
          </a:p>
        </p:txBody>
      </p:sp>
      <p:pic>
        <p:nvPicPr>
          <p:cNvPr id="5" name="Image 5">
            <a:extLst>
              <a:ext uri="{FF2B5EF4-FFF2-40B4-BE49-F238E27FC236}">
                <a16:creationId xmlns:a16="http://schemas.microsoft.com/office/drawing/2014/main" id="{13550DDF-2E32-FFF5-CB0E-D1CABD909207}"/>
              </a:ext>
            </a:extLst>
          </p:cNvPr>
          <p:cNvPicPr>
            <a:picLocks noChangeAspect="1"/>
          </p:cNvPicPr>
          <p:nvPr/>
        </p:nvPicPr>
        <p:blipFill>
          <a:blip r:embed="rId2"/>
          <a:stretch>
            <a:fillRect/>
          </a:stretch>
        </p:blipFill>
        <p:spPr>
          <a:xfrm>
            <a:off x="762000" y="1343025"/>
            <a:ext cx="4572000" cy="4171949"/>
          </a:xfrm>
          <a:prstGeom prst="rect">
            <a:avLst/>
          </a:prstGeom>
        </p:spPr>
      </p:pic>
      <p:sp>
        <p:nvSpPr>
          <p:cNvPr id="10" name="Sous-titre 2">
            <a:extLst>
              <a:ext uri="{FF2B5EF4-FFF2-40B4-BE49-F238E27FC236}">
                <a16:creationId xmlns:a16="http://schemas.microsoft.com/office/drawing/2014/main" id="{6F257D52-6C2A-033D-05FE-30BA8716131A}"/>
              </a:ext>
            </a:extLst>
          </p:cNvPr>
          <p:cNvSpPr txBox="1">
            <a:spLocks/>
          </p:cNvSpPr>
          <p:nvPr/>
        </p:nvSpPr>
        <p:spPr>
          <a:xfrm>
            <a:off x="5334000" y="4170408"/>
            <a:ext cx="6096000" cy="162555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a:t>En 5e secondaire</a:t>
            </a:r>
          </a:p>
          <a:p>
            <a:pPr algn="r"/>
            <a:r>
              <a:rPr lang="fr-FR"/>
              <a:t>3 critères d'évaluation</a:t>
            </a:r>
          </a:p>
          <a:p>
            <a:pPr algn="r"/>
            <a:r>
              <a:rPr lang="fr-FR"/>
              <a:t>Basé sur le cycle de recherche</a:t>
            </a:r>
          </a:p>
          <a:p>
            <a:pPr algn="r"/>
            <a:endParaRPr lang="fr-FR"/>
          </a:p>
        </p:txBody>
      </p:sp>
    </p:spTree>
    <p:extLst>
      <p:ext uri="{BB962C8B-B14F-4D97-AF65-F5344CB8AC3E}">
        <p14:creationId xmlns:p14="http://schemas.microsoft.com/office/powerpoint/2010/main" val="271572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81526" y="380999"/>
            <a:ext cx="10908632" cy="5586663"/>
          </a:xfrm>
        </p:spPr>
        <p:txBody>
          <a:bodyPr>
            <a:normAutofit fontScale="90000"/>
          </a:bodyPr>
          <a:lstStyle/>
          <a:p>
            <a:pPr algn="ctr"/>
            <a:r>
              <a:rPr lang="fr-CA" sz="5400"/>
              <a:t>PEI : </a:t>
            </a:r>
            <a:br>
              <a:rPr lang="fr-CA"/>
            </a:br>
            <a:r>
              <a:rPr lang="fr-CA">
                <a:solidFill>
                  <a:srgbClr val="0070C0"/>
                </a:solidFill>
              </a:rPr>
              <a:t>P</a:t>
            </a:r>
            <a:r>
              <a:rPr lang="fr-CA"/>
              <a:t>rogramme d’</a:t>
            </a:r>
            <a:r>
              <a:rPr lang="fr-CA">
                <a:solidFill>
                  <a:srgbClr val="0070C0"/>
                </a:solidFill>
              </a:rPr>
              <a:t>é</a:t>
            </a:r>
            <a:r>
              <a:rPr lang="fr-CA"/>
              <a:t>ducation </a:t>
            </a:r>
            <a:r>
              <a:rPr lang="fr-CA">
                <a:solidFill>
                  <a:srgbClr val="0070C0"/>
                </a:solidFill>
              </a:rPr>
              <a:t>i</a:t>
            </a:r>
            <a:r>
              <a:rPr lang="fr-CA"/>
              <a:t>ntermédiaire du </a:t>
            </a:r>
            <a:r>
              <a:rPr lang="fr-CA">
                <a:solidFill>
                  <a:srgbClr val="0070C0"/>
                </a:solidFill>
              </a:rPr>
              <a:t>B</a:t>
            </a:r>
            <a:r>
              <a:rPr lang="fr-CA"/>
              <a:t>accalauréat </a:t>
            </a:r>
            <a:r>
              <a:rPr lang="fr-CA">
                <a:solidFill>
                  <a:srgbClr val="0070C0"/>
                </a:solidFill>
              </a:rPr>
              <a:t>I</a:t>
            </a:r>
            <a:r>
              <a:rPr lang="fr-CA"/>
              <a:t>nternational (</a:t>
            </a:r>
            <a:r>
              <a:rPr lang="fr-CA">
                <a:solidFill>
                  <a:srgbClr val="0070C0"/>
                </a:solidFill>
              </a:rPr>
              <a:t>IB</a:t>
            </a:r>
            <a:r>
              <a:rPr lang="fr-CA"/>
              <a:t>)</a:t>
            </a:r>
            <a:br>
              <a:rPr lang="fr-CA"/>
            </a:br>
            <a:br>
              <a:rPr lang="fr-CA"/>
            </a:br>
            <a:br>
              <a:rPr lang="fr-CA"/>
            </a:br>
            <a:r>
              <a:rPr lang="fr-CA"/>
              <a:t>Programme reconnu et enseigné mondialement</a:t>
            </a:r>
            <a:br>
              <a:rPr lang="fr-CA"/>
            </a:br>
            <a:br>
              <a:rPr lang="fr-CA"/>
            </a:br>
            <a:r>
              <a:rPr lang="fr-CA"/>
              <a:t>SÉBIQ: </a:t>
            </a:r>
            <a:r>
              <a:rPr lang="fr-CA">
                <a:solidFill>
                  <a:srgbClr val="0070C0"/>
                </a:solidFill>
              </a:rPr>
              <a:t>S</a:t>
            </a:r>
            <a:r>
              <a:rPr lang="fr-CA"/>
              <a:t>ociété des </a:t>
            </a:r>
            <a:r>
              <a:rPr lang="fr-CA">
                <a:solidFill>
                  <a:srgbClr val="0070C0"/>
                </a:solidFill>
              </a:rPr>
              <a:t>é</a:t>
            </a:r>
            <a:r>
              <a:rPr lang="fr-CA"/>
              <a:t>coles du monde du </a:t>
            </a:r>
            <a:r>
              <a:rPr lang="fr-CA">
                <a:solidFill>
                  <a:srgbClr val="0070C0"/>
                </a:solidFill>
              </a:rPr>
              <a:t>BI</a:t>
            </a:r>
            <a:r>
              <a:rPr lang="fr-CA"/>
              <a:t> du </a:t>
            </a:r>
            <a:r>
              <a:rPr lang="fr-CA">
                <a:solidFill>
                  <a:srgbClr val="0070C0"/>
                </a:solidFill>
              </a:rPr>
              <a:t>Q</a:t>
            </a:r>
            <a:r>
              <a:rPr lang="fr-CA"/>
              <a:t>uébec et de la francophonie</a:t>
            </a:r>
            <a:br>
              <a:rPr lang="fr-CA"/>
            </a:br>
            <a:endParaRPr lang="fr-CA"/>
          </a:p>
        </p:txBody>
      </p:sp>
    </p:spTree>
    <p:extLst>
      <p:ext uri="{BB962C8B-B14F-4D97-AF65-F5344CB8AC3E}">
        <p14:creationId xmlns:p14="http://schemas.microsoft.com/office/powerpoint/2010/main" val="31046734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2" descr="Une image contenant texte&#10;&#10;Description générée automatiquement">
            <a:extLst>
              <a:ext uri="{FF2B5EF4-FFF2-40B4-BE49-F238E27FC236}">
                <a16:creationId xmlns:a16="http://schemas.microsoft.com/office/drawing/2014/main" id="{46C66354-A1C3-120D-D132-60320CC5E9E9}"/>
              </a:ext>
            </a:extLst>
          </p:cNvPr>
          <p:cNvPicPr>
            <a:picLocks noChangeAspect="1"/>
          </p:cNvPicPr>
          <p:nvPr/>
        </p:nvPicPr>
        <p:blipFill>
          <a:blip r:embed="rId2"/>
          <a:stretch>
            <a:fillRect/>
          </a:stretch>
        </p:blipFill>
        <p:spPr>
          <a:xfrm>
            <a:off x="310551" y="-4349"/>
            <a:ext cx="11484633" cy="6708546"/>
          </a:xfrm>
          <a:prstGeom prst="rect">
            <a:avLst/>
          </a:prstGeom>
        </p:spPr>
      </p:pic>
    </p:spTree>
    <p:extLst>
      <p:ext uri="{BB962C8B-B14F-4D97-AF65-F5344CB8AC3E}">
        <p14:creationId xmlns:p14="http://schemas.microsoft.com/office/powerpoint/2010/main" val="1243372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68AF4B9-BCE4-143B-F23D-3D2950987EEC}"/>
              </a:ext>
            </a:extLst>
          </p:cNvPr>
          <p:cNvPicPr>
            <a:picLocks noChangeAspect="1"/>
          </p:cNvPicPr>
          <p:nvPr/>
        </p:nvPicPr>
        <p:blipFill>
          <a:blip r:embed="rId2"/>
          <a:stretch>
            <a:fillRect/>
          </a:stretch>
        </p:blipFill>
        <p:spPr>
          <a:xfrm>
            <a:off x="1580604" y="1206064"/>
            <a:ext cx="8811171" cy="5418998"/>
          </a:xfrm>
          <a:prstGeom prst="rect">
            <a:avLst/>
          </a:prstGeom>
        </p:spPr>
      </p:pic>
      <p:sp>
        <p:nvSpPr>
          <p:cNvPr id="4" name="Titre 1">
            <a:extLst>
              <a:ext uri="{FF2B5EF4-FFF2-40B4-BE49-F238E27FC236}">
                <a16:creationId xmlns:a16="http://schemas.microsoft.com/office/drawing/2014/main" id="{1ED6424D-6C17-D789-9F1D-49610A31A6D2}"/>
              </a:ext>
            </a:extLst>
          </p:cNvPr>
          <p:cNvSpPr txBox="1">
            <a:spLocks/>
          </p:cNvSpPr>
          <p:nvPr/>
        </p:nvSpPr>
        <p:spPr>
          <a:xfrm>
            <a:off x="1657349" y="0"/>
            <a:ext cx="10048875" cy="130131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8000" dirty="0">
                <a:solidFill>
                  <a:srgbClr val="FFC000"/>
                </a:solidFill>
              </a:rPr>
              <a:t>Cycle de recherche</a:t>
            </a:r>
          </a:p>
        </p:txBody>
      </p:sp>
    </p:spTree>
    <p:extLst>
      <p:ext uri="{BB962C8B-B14F-4D97-AF65-F5344CB8AC3E}">
        <p14:creationId xmlns:p14="http://schemas.microsoft.com/office/powerpoint/2010/main" val="1421016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74BBFE7-4317-AF91-ECC9-2B27B56CF7EC}"/>
              </a:ext>
            </a:extLst>
          </p:cNvPr>
          <p:cNvSpPr>
            <a:spLocks noGrp="1"/>
          </p:cNvSpPr>
          <p:nvPr>
            <p:ph type="ctrTitle"/>
          </p:nvPr>
        </p:nvSpPr>
        <p:spPr>
          <a:xfrm>
            <a:off x="5213022" y="1729112"/>
            <a:ext cx="4793529" cy="1379258"/>
          </a:xfrm>
        </p:spPr>
        <p:txBody>
          <a:bodyPr>
            <a:normAutofit/>
          </a:bodyPr>
          <a:lstStyle/>
          <a:p>
            <a:pPr algn="r"/>
            <a:r>
              <a:rPr lang="fr-FR" sz="8000">
                <a:solidFill>
                  <a:schemeClr val="accent3"/>
                </a:solidFill>
              </a:rPr>
              <a:t>Le design</a:t>
            </a:r>
          </a:p>
        </p:txBody>
      </p:sp>
      <p:pic>
        <p:nvPicPr>
          <p:cNvPr id="4" name="Image 5" descr="Une image contenant bouquet, fleur&#10;&#10;Description générée automatiquement">
            <a:extLst>
              <a:ext uri="{FF2B5EF4-FFF2-40B4-BE49-F238E27FC236}">
                <a16:creationId xmlns:a16="http://schemas.microsoft.com/office/drawing/2014/main" id="{C19DEF5C-3D1E-6EEF-C38E-A2768CDA7859}"/>
              </a:ext>
            </a:extLst>
          </p:cNvPr>
          <p:cNvPicPr>
            <a:picLocks noChangeAspect="1"/>
          </p:cNvPicPr>
          <p:nvPr/>
        </p:nvPicPr>
        <p:blipFill rotWithShape="1">
          <a:blip r:embed="rId2"/>
          <a:srcRect l="13595" r="14138"/>
          <a:stretch/>
        </p:blipFill>
        <p:spPr>
          <a:xfrm>
            <a:off x="-2" y="-1"/>
            <a:ext cx="4572002" cy="6858002"/>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p:spPr>
      </p:pic>
      <p:grpSp>
        <p:nvGrpSpPr>
          <p:cNvPr id="25" name="Group 24">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26" name="Freeform: Shape 25">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Sous-titre 2">
            <a:extLst>
              <a:ext uri="{FF2B5EF4-FFF2-40B4-BE49-F238E27FC236}">
                <a16:creationId xmlns:a16="http://schemas.microsoft.com/office/drawing/2014/main" id="{CF35B93A-FE45-EC62-F62B-92E37EEAC2DA}"/>
              </a:ext>
            </a:extLst>
          </p:cNvPr>
          <p:cNvSpPr txBox="1">
            <a:spLocks/>
          </p:cNvSpPr>
          <p:nvPr/>
        </p:nvSpPr>
        <p:spPr>
          <a:xfrm>
            <a:off x="4572001" y="4170408"/>
            <a:ext cx="7418715" cy="162555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fr-FR"/>
              <a:t>De la 1re à la 3e secondaire</a:t>
            </a:r>
          </a:p>
          <a:p>
            <a:pPr algn="r"/>
            <a:r>
              <a:rPr lang="fr-FR"/>
              <a:t>4 critères d'évaluation</a:t>
            </a:r>
          </a:p>
          <a:p>
            <a:pPr algn="r"/>
            <a:r>
              <a:rPr lang="fr-FR"/>
              <a:t>Basé sur le cycle de recherche </a:t>
            </a:r>
            <a:r>
              <a:rPr lang="fr-FR" sz="2000"/>
              <a:t>(tout comme le PP)</a:t>
            </a:r>
          </a:p>
          <a:p>
            <a:pPr algn="r"/>
            <a:endParaRPr lang="fr-FR"/>
          </a:p>
        </p:txBody>
      </p:sp>
    </p:spTree>
    <p:extLst>
      <p:ext uri="{BB962C8B-B14F-4D97-AF65-F5344CB8AC3E}">
        <p14:creationId xmlns:p14="http://schemas.microsoft.com/office/powerpoint/2010/main" val="566099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 coins arrondis 4">
            <a:extLst>
              <a:ext uri="{FF2B5EF4-FFF2-40B4-BE49-F238E27FC236}">
                <a16:creationId xmlns:a16="http://schemas.microsoft.com/office/drawing/2014/main" id="{532EFE3E-A2C7-6998-C31A-AF802D292E9B}"/>
              </a:ext>
            </a:extLst>
          </p:cNvPr>
          <p:cNvSpPr/>
          <p:nvPr/>
        </p:nvSpPr>
        <p:spPr>
          <a:xfrm>
            <a:off x="8988723" y="5430327"/>
            <a:ext cx="1006414" cy="1078300"/>
          </a:xfrm>
          <a:prstGeom prst="round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7A9C0EE3-D52C-8CE3-11A3-6F7BA090C33C}"/>
              </a:ext>
            </a:extLst>
          </p:cNvPr>
          <p:cNvSpPr/>
          <p:nvPr/>
        </p:nvSpPr>
        <p:spPr>
          <a:xfrm>
            <a:off x="8485515" y="5660364"/>
            <a:ext cx="1006414" cy="1078300"/>
          </a:xfrm>
          <a:prstGeom prst="round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48E9093C-74A9-2252-7F12-57CA2A3FE451}"/>
              </a:ext>
            </a:extLst>
          </p:cNvPr>
          <p:cNvSpPr/>
          <p:nvPr/>
        </p:nvSpPr>
        <p:spPr>
          <a:xfrm>
            <a:off x="8758685" y="5545346"/>
            <a:ext cx="1006414" cy="1078300"/>
          </a:xfrm>
          <a:prstGeom prst="roundRect">
            <a:avLst/>
          </a:prstGeom>
          <a:solidFill>
            <a:schemeClr val="bg1">
              <a:lumMod val="85000"/>
              <a:lumOff val="15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2"/>
          <a:stretch>
            <a:fillRect/>
          </a:stretch>
        </p:blipFill>
        <p:spPr>
          <a:xfrm>
            <a:off x="2345656" y="1095552"/>
            <a:ext cx="7065044" cy="5738165"/>
          </a:xfrm>
          <a:prstGeom prst="rect">
            <a:avLst/>
          </a:prstGeom>
        </p:spPr>
      </p:pic>
      <p:sp>
        <p:nvSpPr>
          <p:cNvPr id="2" name="Titre 1">
            <a:extLst>
              <a:ext uri="{FF2B5EF4-FFF2-40B4-BE49-F238E27FC236}">
                <a16:creationId xmlns:a16="http://schemas.microsoft.com/office/drawing/2014/main" id="{8AC6FC47-A4A5-EE25-D350-943B17842B86}"/>
              </a:ext>
            </a:extLst>
          </p:cNvPr>
          <p:cNvSpPr txBox="1">
            <a:spLocks/>
          </p:cNvSpPr>
          <p:nvPr/>
        </p:nvSpPr>
        <p:spPr>
          <a:xfrm>
            <a:off x="-702344" y="0"/>
            <a:ext cx="11122694" cy="119062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8000" dirty="0">
                <a:solidFill>
                  <a:srgbClr val="7030A0"/>
                </a:solidFill>
              </a:rPr>
              <a:t>Cycle de conception</a:t>
            </a:r>
          </a:p>
        </p:txBody>
      </p:sp>
    </p:spTree>
    <p:extLst>
      <p:ext uri="{BB962C8B-B14F-4D97-AF65-F5344CB8AC3E}">
        <p14:creationId xmlns:p14="http://schemas.microsoft.com/office/powerpoint/2010/main" val="182314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6586" y="515332"/>
            <a:ext cx="3821113" cy="1094393"/>
          </a:xfrm>
          <a:solidFill>
            <a:srgbClr val="00B0F0"/>
          </a:solidFill>
        </p:spPr>
        <p:txBody>
          <a:bodyPr>
            <a:normAutofit fontScale="90000"/>
          </a:bodyPr>
          <a:lstStyle/>
          <a:p>
            <a:pPr algn="ctr"/>
            <a:r>
              <a:rPr lang="fr-CA" sz="3600" dirty="0"/>
              <a:t>Communication PEI </a:t>
            </a:r>
            <a:br>
              <a:rPr lang="fr-CA" sz="3600" dirty="0"/>
            </a:br>
            <a:r>
              <a:rPr lang="fr-CA" sz="3600" dirty="0"/>
              <a:t>et bulletin PEI</a:t>
            </a:r>
          </a:p>
        </p:txBody>
      </p:sp>
      <p:sp>
        <p:nvSpPr>
          <p:cNvPr id="4" name="Espace réservé du texte 3"/>
          <p:cNvSpPr>
            <a:spLocks noGrp="1"/>
          </p:cNvSpPr>
          <p:nvPr>
            <p:ph type="body" sz="half" idx="2"/>
          </p:nvPr>
        </p:nvSpPr>
        <p:spPr>
          <a:xfrm>
            <a:off x="686586" y="1904999"/>
            <a:ext cx="3957603" cy="3638550"/>
          </a:xfrm>
        </p:spPr>
        <p:txBody>
          <a:bodyPr>
            <a:normAutofit fontScale="92500" lnSpcReduction="10000"/>
          </a:bodyPr>
          <a:lstStyle/>
          <a:p>
            <a:pPr algn="ctr"/>
            <a:r>
              <a:rPr lang="fr-CA" sz="2400" dirty="0"/>
              <a:t>En plus des bulletins réguliers, une première communication PEI aura lieu en février et un bulletin PEI sera émis en juin.</a:t>
            </a:r>
          </a:p>
          <a:p>
            <a:pPr algn="ctr"/>
            <a:endParaRPr lang="fr-CA" sz="2400" dirty="0"/>
          </a:p>
          <a:p>
            <a:pPr algn="ctr"/>
            <a:r>
              <a:rPr lang="fr-CA" sz="2400" dirty="0"/>
              <a:t>Vous serez donc informé du développement des compétences au PEI de votre jeune. </a:t>
            </a:r>
          </a:p>
          <a:p>
            <a:endParaRPr lang="fr-CA" dirty="0"/>
          </a:p>
        </p:txBody>
      </p:sp>
      <p:pic>
        <p:nvPicPr>
          <p:cNvPr id="5" name="Content Placeholder 4" descr="Photos gratuites de Entrepris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0" y="1609725"/>
            <a:ext cx="6096000" cy="363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188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90278" y="471340"/>
            <a:ext cx="10668000" cy="975209"/>
          </a:xfrm>
          <a:solidFill>
            <a:schemeClr val="accent6">
              <a:lumMod val="60000"/>
              <a:lumOff val="40000"/>
            </a:schemeClr>
          </a:solidFill>
        </p:spPr>
        <p:txBody>
          <a:bodyPr/>
          <a:lstStyle/>
          <a:p>
            <a:r>
              <a:rPr lang="fr-CA"/>
              <a:t>À la fin de la 5</a:t>
            </a:r>
            <a:r>
              <a:rPr lang="fr-CA" baseline="30000"/>
              <a:t>e</a:t>
            </a:r>
            <a:r>
              <a:rPr lang="fr-CA"/>
              <a:t> secondaire</a:t>
            </a:r>
          </a:p>
        </p:txBody>
      </p:sp>
      <p:sp>
        <p:nvSpPr>
          <p:cNvPr id="3" name="Sous-titre 2"/>
          <p:cNvSpPr>
            <a:spLocks noGrp="1"/>
          </p:cNvSpPr>
          <p:nvPr>
            <p:ph type="subTitle" idx="1"/>
          </p:nvPr>
        </p:nvSpPr>
        <p:spPr>
          <a:xfrm>
            <a:off x="3525254" y="2390273"/>
            <a:ext cx="8566484" cy="4118811"/>
          </a:xfrm>
        </p:spPr>
        <p:txBody>
          <a:bodyPr>
            <a:normAutofit lnSpcReduction="10000"/>
          </a:bodyPr>
          <a:lstStyle/>
          <a:p>
            <a:r>
              <a:rPr lang="fr-CA" dirty="0"/>
              <a:t>L’élève qui répond aux exigences de l’IB et de la SÉBIQ recevra:</a:t>
            </a:r>
          </a:p>
          <a:p>
            <a:endParaRPr lang="fr-CA" dirty="0"/>
          </a:p>
          <a:p>
            <a:r>
              <a:rPr lang="fr-CA" dirty="0"/>
              <a:t>Une attestation de l’IB</a:t>
            </a:r>
          </a:p>
          <a:p>
            <a:r>
              <a:rPr lang="fr-CA" dirty="0"/>
              <a:t>Un diplôme de la SÉBIQ (*DÉSI)</a:t>
            </a:r>
          </a:p>
          <a:p>
            <a:r>
              <a:rPr lang="fr-CA" dirty="0"/>
              <a:t>Un diplôme du CSSDA</a:t>
            </a:r>
          </a:p>
          <a:p>
            <a:endParaRPr lang="fr-CA" dirty="0"/>
          </a:p>
          <a:p>
            <a:endParaRPr lang="fr-CA" dirty="0"/>
          </a:p>
          <a:p>
            <a:endParaRPr lang="fr-CA" sz="2000" dirty="0"/>
          </a:p>
          <a:p>
            <a:pPr algn="l"/>
            <a:r>
              <a:rPr lang="fr-CA" sz="1100" dirty="0"/>
              <a:t>*DÉSI: Diplôme d’éducation secondaire internationale</a:t>
            </a:r>
          </a:p>
          <a:p>
            <a:endParaRPr lang="fr-CA" sz="1600" dirty="0"/>
          </a:p>
          <a:p>
            <a:endParaRPr lang="fr-CA" sz="2000" dirty="0"/>
          </a:p>
          <a:p>
            <a:endParaRPr lang="fr-CA" dirty="0"/>
          </a:p>
          <a:p>
            <a:endParaRPr lang="fr-CA" dirty="0"/>
          </a:p>
        </p:txBody>
      </p:sp>
      <p:pic>
        <p:nvPicPr>
          <p:cNvPr id="1030" name="Picture 6" descr="Photos gratuites de Mâle blan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24" y="2482774"/>
            <a:ext cx="3133976" cy="3133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9782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90278" y="471340"/>
            <a:ext cx="10668000" cy="975209"/>
          </a:xfrm>
          <a:solidFill>
            <a:schemeClr val="accent4"/>
          </a:solidFill>
          <a:ln>
            <a:solidFill>
              <a:schemeClr val="accent4"/>
            </a:solidFill>
          </a:ln>
        </p:spPr>
        <p:txBody>
          <a:bodyPr/>
          <a:lstStyle/>
          <a:p>
            <a:r>
              <a:rPr lang="fr-CA"/>
              <a:t>La suite</a:t>
            </a:r>
          </a:p>
        </p:txBody>
      </p:sp>
      <p:sp>
        <p:nvSpPr>
          <p:cNvPr id="3" name="Sous-titre 2"/>
          <p:cNvSpPr>
            <a:spLocks noGrp="1"/>
          </p:cNvSpPr>
          <p:nvPr>
            <p:ph type="subTitle" idx="1"/>
          </p:nvPr>
        </p:nvSpPr>
        <p:spPr>
          <a:xfrm>
            <a:off x="3525254" y="2390273"/>
            <a:ext cx="8566484" cy="4118811"/>
          </a:xfrm>
        </p:spPr>
        <p:txBody>
          <a:bodyPr>
            <a:normAutofit/>
          </a:bodyPr>
          <a:lstStyle/>
          <a:p>
            <a:r>
              <a:rPr lang="fr-CA"/>
              <a:t>L’élève qui répond aux exigences de l’IB et de la SÉBIQ pourra, s’il le désire, poursuivre ses études collégiales dans un établissement qui offre le Programme du diplôme du Baccalauréat International.</a:t>
            </a:r>
          </a:p>
          <a:p>
            <a:endParaRPr lang="fr-CA"/>
          </a:p>
          <a:p>
            <a:r>
              <a:rPr lang="fr-CA"/>
              <a:t>Pour de plus amples informations, nous invitons votre jeune à entrer en contact avec la conseillère en orientation de notre école.</a:t>
            </a:r>
          </a:p>
          <a:p>
            <a:endParaRPr lang="fr-CA"/>
          </a:p>
          <a:p>
            <a:endParaRPr lang="fr-CA" sz="2000"/>
          </a:p>
          <a:p>
            <a:endParaRPr lang="fr-CA" sz="2000"/>
          </a:p>
          <a:p>
            <a:endParaRPr lang="fr-CA"/>
          </a:p>
          <a:p>
            <a:endParaRPr lang="fr-CA"/>
          </a:p>
        </p:txBody>
      </p:sp>
      <p:sp>
        <p:nvSpPr>
          <p:cNvPr id="4" name="Rectangle 3"/>
          <p:cNvSpPr/>
          <p:nvPr/>
        </p:nvSpPr>
        <p:spPr>
          <a:xfrm>
            <a:off x="4078705" y="5616749"/>
            <a:ext cx="7748337" cy="113068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ZoneTexte 4"/>
          <p:cNvSpPr txBox="1"/>
          <p:nvPr/>
        </p:nvSpPr>
        <p:spPr>
          <a:xfrm>
            <a:off x="4223085" y="5770420"/>
            <a:ext cx="7411452" cy="1477328"/>
          </a:xfrm>
          <a:prstGeom prst="rect">
            <a:avLst/>
          </a:prstGeom>
          <a:noFill/>
        </p:spPr>
        <p:txBody>
          <a:bodyPr wrap="square" rtlCol="0">
            <a:spAutoFit/>
          </a:bodyPr>
          <a:lstStyle/>
          <a:p>
            <a:pPr algn="ctr"/>
            <a:r>
              <a:rPr lang="fr-CA"/>
              <a:t>CONSEILLÈRE EN ORIENTATION</a:t>
            </a:r>
          </a:p>
          <a:p>
            <a:pPr algn="ctr"/>
            <a:r>
              <a:rPr lang="fr-FR"/>
              <a:t>LAURIE BRISEBOIS (poste 4562)</a:t>
            </a:r>
          </a:p>
          <a:p>
            <a:pPr algn="ctr"/>
            <a:r>
              <a:rPr lang="fr-FR"/>
              <a:t>laurie.brisebois@cssda.gouv.qc.ca </a:t>
            </a:r>
          </a:p>
          <a:p>
            <a:endParaRPr lang="fr-CA"/>
          </a:p>
          <a:p>
            <a:endParaRPr lang="fr-CA"/>
          </a:p>
        </p:txBody>
      </p:sp>
      <p:pic>
        <p:nvPicPr>
          <p:cNvPr id="1026" name="Picture 2" descr="Question Point D'Interrogation - Image gratuite sur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59" y="2390273"/>
            <a:ext cx="3041733" cy="3041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8407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67734" y="65988"/>
            <a:ext cx="10668000" cy="1637171"/>
          </a:xfrm>
          <a:solidFill>
            <a:schemeClr val="accent3">
              <a:lumMod val="60000"/>
              <a:lumOff val="40000"/>
            </a:schemeClr>
          </a:solidFill>
        </p:spPr>
        <p:txBody>
          <a:bodyPr>
            <a:normAutofit fontScale="90000"/>
          </a:bodyPr>
          <a:lstStyle/>
          <a:p>
            <a:r>
              <a:rPr lang="fr-CA"/>
              <a:t>Le PEI un programme qui forme des apprenants pour la vie!</a:t>
            </a:r>
          </a:p>
        </p:txBody>
      </p:sp>
      <p:sp>
        <p:nvSpPr>
          <p:cNvPr id="3" name="Sous-titre 2"/>
          <p:cNvSpPr>
            <a:spLocks noGrp="1"/>
          </p:cNvSpPr>
          <p:nvPr>
            <p:ph type="subTitle" idx="1"/>
          </p:nvPr>
        </p:nvSpPr>
        <p:spPr>
          <a:xfrm>
            <a:off x="667736" y="2301711"/>
            <a:ext cx="10667998" cy="4036945"/>
          </a:xfrm>
        </p:spPr>
        <p:txBody>
          <a:bodyPr>
            <a:normAutofit fontScale="47500" lnSpcReduction="20000"/>
          </a:bodyPr>
          <a:lstStyle/>
          <a:p>
            <a:r>
              <a:rPr lang="fr-CA" sz="4200" dirty="0">
                <a:solidFill>
                  <a:schemeClr val="accent3">
                    <a:lumMod val="20000"/>
                    <a:lumOff val="80000"/>
                  </a:schemeClr>
                </a:solidFill>
              </a:rPr>
              <a:t>Pour en savoir plus sur ce programme, vous pouvez cliquer sur les liens suivants</a:t>
            </a:r>
            <a:r>
              <a:rPr lang="fr-CA" sz="4200" dirty="0"/>
              <a:t>:</a:t>
            </a:r>
          </a:p>
          <a:p>
            <a:pPr algn="l"/>
            <a:endParaRPr lang="fr-CA" sz="4000" dirty="0"/>
          </a:p>
          <a:p>
            <a:pPr algn="l"/>
            <a:r>
              <a:rPr lang="fr-CA" sz="3800" dirty="0">
                <a:solidFill>
                  <a:schemeClr val="accent3">
                    <a:lumMod val="20000"/>
                    <a:lumOff val="80000"/>
                  </a:schemeClr>
                </a:solidFill>
              </a:rPr>
              <a:t>En quoi consiste le PEI:</a:t>
            </a:r>
          </a:p>
          <a:p>
            <a:r>
              <a:rPr lang="fr-FR" sz="3800" dirty="0">
                <a:solidFill>
                  <a:schemeClr val="bg1"/>
                </a:solidFill>
                <a:hlinkClick r:id="rId2"/>
              </a:rPr>
              <a:t>https://www.ibo.org/fr/programmes/middle-years-programme/what-is-the-myp</a:t>
            </a:r>
            <a:endParaRPr lang="fr-FR" sz="3800" dirty="0">
              <a:solidFill>
                <a:schemeClr val="bg1"/>
              </a:solidFill>
            </a:endParaRPr>
          </a:p>
          <a:p>
            <a:r>
              <a:rPr lang="fr-FR" sz="3800" dirty="0">
                <a:solidFill>
                  <a:schemeClr val="bg1"/>
                </a:solidFill>
                <a:hlinkClick r:id="rId3"/>
              </a:rPr>
              <a:t>https://sebiq.ca/programmes/pei</a:t>
            </a:r>
            <a:endParaRPr lang="fr-FR" sz="3800" dirty="0">
              <a:solidFill>
                <a:schemeClr val="bg1"/>
              </a:solidFill>
            </a:endParaRPr>
          </a:p>
          <a:p>
            <a:endParaRPr lang="fr-FR" sz="3800" dirty="0">
              <a:solidFill>
                <a:schemeClr val="bg1"/>
              </a:solidFill>
            </a:endParaRPr>
          </a:p>
          <a:p>
            <a:pPr algn="l"/>
            <a:r>
              <a:rPr lang="fr-CA" sz="3800" dirty="0">
                <a:solidFill>
                  <a:schemeClr val="accent3">
                    <a:lumMod val="20000"/>
                    <a:lumOff val="80000"/>
                  </a:schemeClr>
                </a:solidFill>
              </a:rPr>
              <a:t>Les principales caractéristiques du PEI:</a:t>
            </a:r>
          </a:p>
          <a:p>
            <a:r>
              <a:rPr lang="fr-FR" sz="3800" dirty="0">
                <a:solidFill>
                  <a:schemeClr val="accent3">
                    <a:lumMod val="20000"/>
                    <a:lumOff val="80000"/>
                  </a:schemeClr>
                </a:solidFill>
                <a:hlinkClick r:id="rId4"/>
              </a:rPr>
              <a:t>https://www.sebiq.ca/programmes/pei/caracteristique1</a:t>
            </a:r>
            <a:endParaRPr lang="fr-FR" sz="3800" dirty="0">
              <a:solidFill>
                <a:schemeClr val="accent3">
                  <a:lumMod val="20000"/>
                  <a:lumOff val="80000"/>
                </a:schemeClr>
              </a:solidFill>
            </a:endParaRPr>
          </a:p>
          <a:p>
            <a:pPr algn="l"/>
            <a:endParaRPr lang="fr-FR" sz="3800" dirty="0">
              <a:solidFill>
                <a:schemeClr val="accent3">
                  <a:lumMod val="20000"/>
                  <a:lumOff val="80000"/>
                </a:schemeClr>
              </a:solidFill>
            </a:endParaRPr>
          </a:p>
          <a:p>
            <a:pPr algn="l"/>
            <a:r>
              <a:rPr lang="fr-CA" sz="3800" dirty="0">
                <a:solidFill>
                  <a:schemeClr val="accent3">
                    <a:lumMod val="20000"/>
                    <a:lumOff val="80000"/>
                  </a:schemeClr>
                </a:solidFill>
              </a:rPr>
              <a:t>Les projets PEI:</a:t>
            </a:r>
          </a:p>
          <a:p>
            <a:r>
              <a:rPr lang="fr-CA" sz="3800" dirty="0">
                <a:hlinkClick r:id="rId5"/>
              </a:rPr>
              <a:t>https://www.ibo.org/fr/programmes/middle-years-programme/curriculum/myp-projects/</a:t>
            </a:r>
            <a:endParaRPr lang="fr-CA" sz="3800" dirty="0"/>
          </a:p>
          <a:p>
            <a:pPr algn="l"/>
            <a:r>
              <a:rPr lang="fr-FR" sz="3800" dirty="0">
                <a:solidFill>
                  <a:schemeClr val="bg1"/>
                </a:solidFill>
              </a:rPr>
              <a:t>/</a:t>
            </a:r>
            <a:endParaRPr lang="fr-CA" sz="3800" dirty="0">
              <a:solidFill>
                <a:schemeClr val="bg1"/>
              </a:solidFill>
            </a:endParaRPr>
          </a:p>
          <a:p>
            <a:endParaRPr lang="fr-CA" dirty="0">
              <a:solidFill>
                <a:schemeClr val="bg1"/>
              </a:solidFill>
            </a:endParaRPr>
          </a:p>
          <a:p>
            <a:endParaRPr lang="fr-FR" dirty="0"/>
          </a:p>
          <a:p>
            <a:endParaRPr lang="fr-FR" dirty="0"/>
          </a:p>
          <a:p>
            <a:endParaRPr lang="fr-CA" dirty="0"/>
          </a:p>
          <a:p>
            <a:endParaRPr lang="fr-CA" dirty="0"/>
          </a:p>
        </p:txBody>
      </p:sp>
    </p:spTree>
    <p:extLst>
      <p:ext uri="{BB962C8B-B14F-4D97-AF65-F5344CB8AC3E}">
        <p14:creationId xmlns:p14="http://schemas.microsoft.com/office/powerpoint/2010/main" val="3110807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61998" y="260684"/>
            <a:ext cx="10668000" cy="993338"/>
          </a:xfrm>
          <a:solidFill>
            <a:srgbClr val="0070C0"/>
          </a:solidFill>
        </p:spPr>
        <p:txBody>
          <a:bodyPr/>
          <a:lstStyle/>
          <a:p>
            <a:r>
              <a:rPr lang="fr-CA"/>
              <a:t>Mission de l’IB</a:t>
            </a:r>
          </a:p>
        </p:txBody>
      </p:sp>
      <p:sp>
        <p:nvSpPr>
          <p:cNvPr id="3" name="Sous-titre 2"/>
          <p:cNvSpPr>
            <a:spLocks noGrp="1"/>
          </p:cNvSpPr>
          <p:nvPr>
            <p:ph type="subTitle" idx="1"/>
          </p:nvPr>
        </p:nvSpPr>
        <p:spPr>
          <a:xfrm>
            <a:off x="681996" y="2161673"/>
            <a:ext cx="10667998" cy="3108159"/>
          </a:xfrm>
        </p:spPr>
        <p:txBody>
          <a:bodyPr>
            <a:normAutofit/>
          </a:bodyPr>
          <a:lstStyle/>
          <a:p>
            <a:pPr>
              <a:lnSpc>
                <a:spcPct val="200000"/>
              </a:lnSpc>
            </a:pPr>
            <a:r>
              <a:rPr lang="fr-FR" b="1" dirty="0">
                <a:solidFill>
                  <a:srgbClr val="0070C0"/>
                </a:solidFill>
                <a:latin typeface="+mj-lt"/>
              </a:rPr>
              <a:t>Le « Baccalauréat International a pour but de développer chez les jeunes la curiosité intellectuelle, les connaissances et la sensibilité nécessaires pour contribuer à bâtir un monde meilleur et plus paisible, dans un esprit d’entente mutuelle et de respect interculturel. »</a:t>
            </a:r>
            <a:endParaRPr lang="fr-CA" dirty="0">
              <a:solidFill>
                <a:srgbClr val="0070C0"/>
              </a:solidFill>
              <a:latin typeface="+mj-lt"/>
            </a:endParaRPr>
          </a:p>
        </p:txBody>
      </p:sp>
      <p:sp>
        <p:nvSpPr>
          <p:cNvPr id="4" name="ZoneTexte 3"/>
          <p:cNvSpPr txBox="1"/>
          <p:nvPr/>
        </p:nvSpPr>
        <p:spPr>
          <a:xfrm>
            <a:off x="84221" y="5795962"/>
            <a:ext cx="12107779" cy="1292662"/>
          </a:xfrm>
          <a:prstGeom prst="rect">
            <a:avLst/>
          </a:prstGeom>
          <a:noFill/>
        </p:spPr>
        <p:txBody>
          <a:bodyPr wrap="square" rtlCol="0">
            <a:spAutoFit/>
          </a:bodyPr>
          <a:lstStyle/>
          <a:p>
            <a:endParaRPr lang="fr-CA"/>
          </a:p>
          <a:p>
            <a:endParaRPr lang="fr-CA"/>
          </a:p>
          <a:p>
            <a:r>
              <a:rPr lang="fr-FR" baseline="30000"/>
              <a:t>Source: BACCALAURÉAT INTERNATIONAL, Le programme d’éducation intermédiaire : des principes à la pratique [En ligne], </a:t>
            </a:r>
            <a:r>
              <a:rPr lang="fr-FR" b="1" u="sng" baseline="30000"/>
              <a:t>chrome-extension://</a:t>
            </a:r>
            <a:r>
              <a:rPr lang="fr-FR" b="1" u="sng" baseline="30000" err="1"/>
              <a:t>efaidnbmnnnibpcajpcglclefindmkaj</a:t>
            </a:r>
            <a:r>
              <a:rPr lang="fr-FR" b="1" u="sng" baseline="30000"/>
              <a:t>/https://resources.ibo.org/data/m_0_mypxx_guu_1405_6_f.pdf</a:t>
            </a:r>
            <a:r>
              <a:rPr lang="fr-FR" baseline="30000"/>
              <a:t>, page consultée le 21 septembre 2022.</a:t>
            </a:r>
            <a:endParaRPr lang="fr-FR" b="1" baseline="30000"/>
          </a:p>
          <a:p>
            <a:endParaRPr lang="fr-CA"/>
          </a:p>
        </p:txBody>
      </p:sp>
    </p:spTree>
    <p:extLst>
      <p:ext uri="{BB962C8B-B14F-4D97-AF65-F5344CB8AC3E}">
        <p14:creationId xmlns:p14="http://schemas.microsoft.com/office/powerpoint/2010/main" val="3276064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61998" y="282803"/>
            <a:ext cx="10668000" cy="1150327"/>
          </a:xfrm>
          <a:solidFill>
            <a:srgbClr val="0070C0"/>
          </a:solidFill>
        </p:spPr>
        <p:txBody>
          <a:bodyPr>
            <a:normAutofit fontScale="90000"/>
          </a:bodyPr>
          <a:lstStyle/>
          <a:p>
            <a:br>
              <a:rPr lang="fr-CA"/>
            </a:br>
            <a:br>
              <a:rPr lang="fr-CA"/>
            </a:br>
            <a:r>
              <a:rPr lang="fr-CA"/>
              <a:t>Mission de JBM </a:t>
            </a:r>
            <a:br>
              <a:rPr lang="fr-CA"/>
            </a:br>
            <a:r>
              <a:rPr lang="fr-CA" sz="3100"/>
              <a:t>(en lien avec la mission de l’IB)</a:t>
            </a:r>
          </a:p>
        </p:txBody>
      </p:sp>
      <p:sp>
        <p:nvSpPr>
          <p:cNvPr id="3" name="Sous-titre 2"/>
          <p:cNvSpPr>
            <a:spLocks noGrp="1"/>
          </p:cNvSpPr>
          <p:nvPr>
            <p:ph type="subTitle" idx="1"/>
          </p:nvPr>
        </p:nvSpPr>
        <p:spPr>
          <a:xfrm>
            <a:off x="653716" y="1567784"/>
            <a:ext cx="10667998" cy="5115820"/>
          </a:xfrm>
        </p:spPr>
        <p:txBody>
          <a:bodyPr>
            <a:noAutofit/>
          </a:bodyPr>
          <a:lstStyle/>
          <a:p>
            <a:pPr>
              <a:lnSpc>
                <a:spcPct val="200000"/>
              </a:lnSpc>
            </a:pPr>
            <a:r>
              <a:rPr lang="fr-CA" b="1" dirty="0">
                <a:solidFill>
                  <a:srgbClr val="0070C0"/>
                </a:solidFill>
              </a:rPr>
              <a:t> </a:t>
            </a:r>
            <a:r>
              <a:rPr lang="fr-CA" b="1" dirty="0">
                <a:solidFill>
                  <a:srgbClr val="0070C0"/>
                </a:solidFill>
                <a:latin typeface="+mj-lt"/>
              </a:rPr>
              <a:t>Nous tous, à l’école Jean-Baptiste-Meilleur, misons sur le développement du savoir, du savoir-faire et du savoir-être dans une école adaptée au 21e siècle. Soucieux de l’environnement, nous prônons une éducation de qualité s’appuyant sur des pratiques probantes. L’engagement actif de tous les acteurs favorise un milieu stimulant, créatif et évolutif où l’élève est au centre de nos préoccupations.</a:t>
            </a:r>
          </a:p>
        </p:txBody>
      </p:sp>
    </p:spTree>
    <p:extLst>
      <p:ext uri="{BB962C8B-B14F-4D97-AF65-F5344CB8AC3E}">
        <p14:creationId xmlns:p14="http://schemas.microsoft.com/office/powerpoint/2010/main" val="1778933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175493B-7D91-F74A-0393-48ED52F94D68}"/>
              </a:ext>
            </a:extLst>
          </p:cNvPr>
          <p:cNvSpPr>
            <a:spLocks noGrp="1"/>
          </p:cNvSpPr>
          <p:nvPr>
            <p:ph type="ctrTitle"/>
          </p:nvPr>
        </p:nvSpPr>
        <p:spPr>
          <a:xfrm>
            <a:off x="4260915" y="197962"/>
            <a:ext cx="7701699" cy="970961"/>
          </a:xfrm>
          <a:solidFill>
            <a:srgbClr val="92D050"/>
          </a:solidFill>
        </p:spPr>
        <p:txBody>
          <a:bodyPr>
            <a:normAutofit fontScale="90000"/>
          </a:bodyPr>
          <a:lstStyle/>
          <a:p>
            <a:pPr algn="r"/>
            <a:r>
              <a:rPr lang="fr-FR"/>
              <a:t>PEI: 8 groupes matières</a:t>
            </a:r>
          </a:p>
        </p:txBody>
      </p:sp>
      <p:sp>
        <p:nvSpPr>
          <p:cNvPr id="3" name="Sous-titre 2">
            <a:extLst>
              <a:ext uri="{FF2B5EF4-FFF2-40B4-BE49-F238E27FC236}">
                <a16:creationId xmlns:a16="http://schemas.microsoft.com/office/drawing/2014/main" id="{7305FEC0-3C33-E12B-5166-DB05EEFACED7}"/>
              </a:ext>
            </a:extLst>
          </p:cNvPr>
          <p:cNvSpPr>
            <a:spLocks noGrp="1"/>
          </p:cNvSpPr>
          <p:nvPr>
            <p:ph type="subTitle" idx="1"/>
          </p:nvPr>
        </p:nvSpPr>
        <p:spPr>
          <a:xfrm>
            <a:off x="4672643" y="2085692"/>
            <a:ext cx="7519357" cy="3710270"/>
          </a:xfrm>
        </p:spPr>
        <p:txBody>
          <a:bodyPr vert="horz" lIns="91440" tIns="45720" rIns="91440" bIns="45720" rtlCol="0" anchor="t">
            <a:noAutofit/>
          </a:bodyPr>
          <a:lstStyle/>
          <a:p>
            <a:pPr algn="l"/>
            <a:r>
              <a:rPr lang="fr-FR" dirty="0"/>
              <a:t>Langue et littérature </a:t>
            </a:r>
            <a:r>
              <a:rPr lang="fr-FR" sz="1200" dirty="0"/>
              <a:t>(français)</a:t>
            </a:r>
          </a:p>
          <a:p>
            <a:pPr algn="l"/>
            <a:r>
              <a:rPr lang="fr-FR" dirty="0"/>
              <a:t>Acquisition de langues </a:t>
            </a:r>
            <a:r>
              <a:rPr lang="fr-FR" sz="1200" dirty="0"/>
              <a:t>(anglais / espagnol)</a:t>
            </a:r>
          </a:p>
          <a:p>
            <a:pPr algn="l"/>
            <a:r>
              <a:rPr lang="fr-FR" dirty="0"/>
              <a:t>Mathématiques</a:t>
            </a:r>
          </a:p>
          <a:p>
            <a:pPr algn="l"/>
            <a:r>
              <a:rPr lang="fr-FR" dirty="0"/>
              <a:t>Sciences</a:t>
            </a:r>
          </a:p>
          <a:p>
            <a:pPr algn="l"/>
            <a:r>
              <a:rPr lang="fr-FR" dirty="0"/>
              <a:t>Individus et sociétés </a:t>
            </a:r>
            <a:r>
              <a:rPr lang="fr-FR" sz="1200" dirty="0"/>
              <a:t>(univers social et éthique et culture religieuse)</a:t>
            </a:r>
          </a:p>
          <a:p>
            <a:pPr algn="l"/>
            <a:r>
              <a:rPr lang="fr-FR" dirty="0"/>
              <a:t>Éducation physique et à la santé</a:t>
            </a:r>
          </a:p>
          <a:p>
            <a:pPr algn="l"/>
            <a:r>
              <a:rPr lang="fr-FR" dirty="0"/>
              <a:t>Arts </a:t>
            </a:r>
            <a:r>
              <a:rPr lang="fr-FR" sz="1200" dirty="0"/>
              <a:t>(arts plastiques, art dramatique, musique)</a:t>
            </a:r>
          </a:p>
          <a:p>
            <a:pPr algn="l"/>
            <a:r>
              <a:rPr lang="fr-FR" dirty="0"/>
              <a:t>Design</a:t>
            </a:r>
          </a:p>
        </p:txBody>
      </p:sp>
      <p:pic>
        <p:nvPicPr>
          <p:cNvPr id="19" name="Picture 4" descr="Fils colorés tissés ensemble">
            <a:extLst>
              <a:ext uri="{FF2B5EF4-FFF2-40B4-BE49-F238E27FC236}">
                <a16:creationId xmlns:a16="http://schemas.microsoft.com/office/drawing/2014/main" id="{8B55E055-BE8D-E604-E646-74913B716F03}"/>
              </a:ext>
            </a:extLst>
          </p:cNvPr>
          <p:cNvPicPr>
            <a:picLocks noChangeAspect="1"/>
          </p:cNvPicPr>
          <p:nvPr/>
        </p:nvPicPr>
        <p:blipFill rotWithShape="1">
          <a:blip r:embed="rId2"/>
          <a:srcRect l="42677" r="12888" b="-4"/>
          <a:stretch/>
        </p:blipFill>
        <p:spPr>
          <a:xfrm>
            <a:off x="-2" y="-1"/>
            <a:ext cx="4572002" cy="6858002"/>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p:spPr>
      </p:pic>
      <p:grpSp>
        <p:nvGrpSpPr>
          <p:cNvPr id="20" name="Group 10">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898398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C895F9-F313-9BAE-3DB2-D425B595E209}"/>
              </a:ext>
            </a:extLst>
          </p:cNvPr>
          <p:cNvSpPr>
            <a:spLocks noGrp="1"/>
          </p:cNvSpPr>
          <p:nvPr>
            <p:ph type="ctrTitle"/>
          </p:nvPr>
        </p:nvSpPr>
        <p:spPr>
          <a:xfrm>
            <a:off x="1630837" y="132349"/>
            <a:ext cx="9554066" cy="836203"/>
          </a:xfrm>
          <a:solidFill>
            <a:schemeClr val="accent6">
              <a:lumMod val="50000"/>
            </a:schemeClr>
          </a:solidFill>
        </p:spPr>
        <p:txBody>
          <a:bodyPr>
            <a:normAutofit fontScale="90000"/>
          </a:bodyPr>
          <a:lstStyle/>
          <a:p>
            <a:r>
              <a:rPr lang="fr-FR"/>
              <a:t>Les responsables </a:t>
            </a:r>
          </a:p>
        </p:txBody>
      </p:sp>
      <p:sp>
        <p:nvSpPr>
          <p:cNvPr id="8" name="Rectangle 7">
            <a:extLst>
              <a:ext uri="{FF2B5EF4-FFF2-40B4-BE49-F238E27FC236}">
                <a16:creationId xmlns:a16="http://schemas.microsoft.com/office/drawing/2014/main" id="{79F2AD9B-939B-A9DB-E050-D46E3DD8599E}"/>
              </a:ext>
            </a:extLst>
          </p:cNvPr>
          <p:cNvSpPr/>
          <p:nvPr/>
        </p:nvSpPr>
        <p:spPr>
          <a:xfrm>
            <a:off x="2118946" y="3525715"/>
            <a:ext cx="7188336" cy="1758462"/>
          </a:xfrm>
          <a:prstGeom prst="rect">
            <a:avLst/>
          </a:prstGeom>
          <a:solidFill>
            <a:schemeClr val="accent5"/>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5667CC08-BAD6-E98D-03CB-8FC35BB88712}"/>
              </a:ext>
            </a:extLst>
          </p:cNvPr>
          <p:cNvSpPr txBox="1"/>
          <p:nvPr/>
        </p:nvSpPr>
        <p:spPr>
          <a:xfrm>
            <a:off x="2054232" y="3537243"/>
            <a:ext cx="7253050"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dirty="0"/>
              <a:t>CONSEILLÈRE PÉDAGOGIQUE </a:t>
            </a:r>
          </a:p>
          <a:p>
            <a:pPr algn="ctr"/>
            <a:r>
              <a:rPr lang="fr-FR" dirty="0"/>
              <a:t>ET </a:t>
            </a:r>
          </a:p>
          <a:p>
            <a:pPr algn="ctr"/>
            <a:r>
              <a:rPr lang="fr-FR" dirty="0"/>
              <a:t>COORDONNATRICE:</a:t>
            </a:r>
          </a:p>
          <a:p>
            <a:pPr algn="ctr"/>
            <a:r>
              <a:rPr lang="fr-FR" dirty="0"/>
              <a:t>2</a:t>
            </a:r>
            <a:r>
              <a:rPr lang="fr-FR" baseline="30000" dirty="0"/>
              <a:t>e</a:t>
            </a:r>
            <a:r>
              <a:rPr lang="fr-FR" dirty="0"/>
              <a:t>, 4</a:t>
            </a:r>
            <a:r>
              <a:rPr lang="fr-FR" baseline="30000" dirty="0"/>
              <a:t>e</a:t>
            </a:r>
            <a:r>
              <a:rPr lang="fr-FR" dirty="0"/>
              <a:t> et 5</a:t>
            </a:r>
            <a:r>
              <a:rPr lang="fr-FR" baseline="30000" dirty="0"/>
              <a:t>e</a:t>
            </a:r>
            <a:r>
              <a:rPr lang="fr-FR" dirty="0"/>
              <a:t> secondaire</a:t>
            </a:r>
          </a:p>
          <a:p>
            <a:pPr algn="ctr"/>
            <a:r>
              <a:rPr lang="fr-FR" dirty="0"/>
              <a:t>GENEVIÈVE FOURNIER (poste 3860)</a:t>
            </a:r>
          </a:p>
          <a:p>
            <a:pPr algn="ctr"/>
            <a:r>
              <a:rPr lang="fr-FR" dirty="0"/>
              <a:t>genevieve.fournier@cssda.gouv.qc.ca </a:t>
            </a:r>
          </a:p>
          <a:p>
            <a:pPr algn="ctr"/>
            <a:endParaRPr lang="fr-FR" dirty="0"/>
          </a:p>
        </p:txBody>
      </p:sp>
      <p:sp>
        <p:nvSpPr>
          <p:cNvPr id="13" name="Rectangle 12">
            <a:extLst>
              <a:ext uri="{FF2B5EF4-FFF2-40B4-BE49-F238E27FC236}">
                <a16:creationId xmlns:a16="http://schemas.microsoft.com/office/drawing/2014/main" id="{812ED09F-A5D9-404D-FE45-26A8DB8C9EC0}"/>
              </a:ext>
            </a:extLst>
          </p:cNvPr>
          <p:cNvSpPr/>
          <p:nvPr/>
        </p:nvSpPr>
        <p:spPr>
          <a:xfrm>
            <a:off x="325314" y="5468815"/>
            <a:ext cx="7969765" cy="1325786"/>
          </a:xfrm>
          <a:prstGeom prst="rect">
            <a:avLst/>
          </a:prstGeom>
          <a:solidFill>
            <a:schemeClr val="accent2">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35BB0EC7-CEE2-5FE0-2847-74433865F5EA}"/>
              </a:ext>
            </a:extLst>
          </p:cNvPr>
          <p:cNvSpPr txBox="1"/>
          <p:nvPr/>
        </p:nvSpPr>
        <p:spPr>
          <a:xfrm>
            <a:off x="-151291" y="5609510"/>
            <a:ext cx="844637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dirty="0"/>
              <a:t>COORDONNATRICE:</a:t>
            </a:r>
          </a:p>
          <a:p>
            <a:pPr algn="ctr"/>
            <a:r>
              <a:rPr lang="fr-FR" dirty="0"/>
              <a:t>1</a:t>
            </a:r>
            <a:r>
              <a:rPr lang="fr-FR" baseline="30000" dirty="0"/>
              <a:t>re</a:t>
            </a:r>
            <a:r>
              <a:rPr lang="fr-FR" dirty="0"/>
              <a:t> et 3</a:t>
            </a:r>
            <a:r>
              <a:rPr lang="fr-FR" baseline="30000" dirty="0"/>
              <a:t>e</a:t>
            </a:r>
            <a:r>
              <a:rPr lang="fr-FR" dirty="0"/>
              <a:t> SECONDAIRE </a:t>
            </a:r>
          </a:p>
          <a:p>
            <a:pPr algn="ctr"/>
            <a:r>
              <a:rPr lang="fr-FR" dirty="0"/>
              <a:t>PATRICIA CLAUDE (poste 3860) </a:t>
            </a:r>
          </a:p>
          <a:p>
            <a:pPr algn="ctr"/>
            <a:r>
              <a:rPr lang="fr-FR" dirty="0"/>
              <a:t>patricia.claude@cssda.gouv.qc.ca </a:t>
            </a:r>
          </a:p>
          <a:p>
            <a:pPr algn="ctr"/>
            <a:endParaRPr lang="fr-FR" dirty="0"/>
          </a:p>
          <a:p>
            <a:pPr algn="ctr"/>
            <a:endParaRPr lang="fr-FR" dirty="0"/>
          </a:p>
        </p:txBody>
      </p:sp>
      <p:sp>
        <p:nvSpPr>
          <p:cNvPr id="14" name="Rectangle 13">
            <a:extLst>
              <a:ext uri="{FF2B5EF4-FFF2-40B4-BE49-F238E27FC236}">
                <a16:creationId xmlns:a16="http://schemas.microsoft.com/office/drawing/2014/main" id="{1CBBC6DE-2C4E-9755-6536-B8250EEFD3D2}"/>
              </a:ext>
            </a:extLst>
          </p:cNvPr>
          <p:cNvSpPr/>
          <p:nvPr/>
        </p:nvSpPr>
        <p:spPr>
          <a:xfrm>
            <a:off x="258138" y="1306779"/>
            <a:ext cx="7490695" cy="2045826"/>
          </a:xfrm>
          <a:prstGeom prst="rect">
            <a:avLst/>
          </a:prstGeom>
          <a:solidFill>
            <a:schemeClr val="accent3"/>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012DE216-592D-A4EC-F723-A88F105C5F89}"/>
              </a:ext>
            </a:extLst>
          </p:cNvPr>
          <p:cNvSpPr txBox="1"/>
          <p:nvPr/>
        </p:nvSpPr>
        <p:spPr>
          <a:xfrm>
            <a:off x="112793" y="1299412"/>
            <a:ext cx="7411201"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dirty="0"/>
              <a:t>DIRECTIONS ADJOINTES:</a:t>
            </a:r>
          </a:p>
          <a:p>
            <a:pPr algn="ctr"/>
            <a:endParaRPr lang="fr-FR" dirty="0"/>
          </a:p>
          <a:p>
            <a:pPr algn="ctr"/>
            <a:r>
              <a:rPr lang="fr-FR" dirty="0"/>
              <a:t>1</a:t>
            </a:r>
            <a:r>
              <a:rPr lang="fr-FR" baseline="30000" dirty="0"/>
              <a:t>er</a:t>
            </a:r>
            <a:r>
              <a:rPr lang="fr-FR" dirty="0"/>
              <a:t> CYCLE: MARIE-FRANCE MESSIER (poste: 2027)</a:t>
            </a:r>
          </a:p>
          <a:p>
            <a:pPr algn="ctr"/>
            <a:r>
              <a:rPr lang="fr-FR" dirty="0"/>
              <a:t>marie-france.messier@cssda.gouv.qc.ca </a:t>
            </a:r>
          </a:p>
          <a:p>
            <a:pPr algn="ctr"/>
            <a:endParaRPr lang="fr-FR" dirty="0"/>
          </a:p>
          <a:p>
            <a:pPr algn="ctr"/>
            <a:r>
              <a:rPr lang="fr-FR" dirty="0"/>
              <a:t>2</a:t>
            </a:r>
            <a:r>
              <a:rPr lang="fr-FR" baseline="30000" dirty="0"/>
              <a:t>e</a:t>
            </a:r>
            <a:r>
              <a:rPr lang="fr-FR" dirty="0"/>
              <a:t> CYCLE: MICHEL FOURNIER</a:t>
            </a:r>
            <a:r>
              <a:rPr lang="fr-FR" dirty="0">
                <a:ea typeface="+mn-lt"/>
                <a:cs typeface="+mn-lt"/>
              </a:rPr>
              <a:t> (poste: 4227)</a:t>
            </a:r>
          </a:p>
          <a:p>
            <a:pPr algn="ctr"/>
            <a:r>
              <a:rPr lang="fr-FR" dirty="0">
                <a:ea typeface="+mn-lt"/>
                <a:cs typeface="+mn-lt"/>
              </a:rPr>
              <a:t>michel1.fournier</a:t>
            </a:r>
            <a:r>
              <a:rPr lang="fr-FR" dirty="0"/>
              <a:t>@cssda.gouv.qc.ca </a:t>
            </a:r>
          </a:p>
          <a:p>
            <a:pPr algn="ctr"/>
            <a:endParaRPr lang="fr-FR" dirty="0"/>
          </a:p>
          <a:p>
            <a:pPr algn="ctr"/>
            <a:endParaRPr lang="fr-FR" dirty="0"/>
          </a:p>
        </p:txBody>
      </p:sp>
      <p:pic>
        <p:nvPicPr>
          <p:cNvPr id="3" name="Image 3" descr="Une image contenant texte, graphiques vectoriels&#10;&#10;Description générée automatiquement">
            <a:extLst>
              <a:ext uri="{FF2B5EF4-FFF2-40B4-BE49-F238E27FC236}">
                <a16:creationId xmlns:a16="http://schemas.microsoft.com/office/drawing/2014/main" id="{6F1D60A9-7166-F698-406A-9B64AE4E8017}"/>
              </a:ext>
            </a:extLst>
          </p:cNvPr>
          <p:cNvPicPr>
            <a:picLocks noChangeAspect="1"/>
          </p:cNvPicPr>
          <p:nvPr/>
        </p:nvPicPr>
        <p:blipFill>
          <a:blip r:embed="rId2"/>
          <a:stretch>
            <a:fillRect/>
          </a:stretch>
        </p:blipFill>
        <p:spPr>
          <a:xfrm>
            <a:off x="9512060" y="4477246"/>
            <a:ext cx="2484408" cy="2317356"/>
          </a:xfrm>
          <a:prstGeom prst="rect">
            <a:avLst/>
          </a:prstGeom>
        </p:spPr>
      </p:pic>
    </p:spTree>
    <p:extLst>
      <p:ext uri="{BB962C8B-B14F-4D97-AF65-F5344CB8AC3E}">
        <p14:creationId xmlns:p14="http://schemas.microsoft.com/office/powerpoint/2010/main" val="1750698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C895F9-F313-9BAE-3DB2-D425B595E209}"/>
              </a:ext>
            </a:extLst>
          </p:cNvPr>
          <p:cNvSpPr>
            <a:spLocks noGrp="1"/>
          </p:cNvSpPr>
          <p:nvPr>
            <p:ph type="ctrTitle"/>
          </p:nvPr>
        </p:nvSpPr>
        <p:spPr>
          <a:xfrm>
            <a:off x="762000" y="132348"/>
            <a:ext cx="10668000" cy="947283"/>
          </a:xfrm>
          <a:solidFill>
            <a:schemeClr val="accent1"/>
          </a:solidFill>
        </p:spPr>
        <p:txBody>
          <a:bodyPr/>
          <a:lstStyle/>
          <a:p>
            <a:r>
              <a:rPr lang="fr-FR"/>
              <a:t>Une équipe d’enseignants… </a:t>
            </a:r>
          </a:p>
        </p:txBody>
      </p:sp>
      <p:pic>
        <p:nvPicPr>
          <p:cNvPr id="5122" name="Picture 2" descr="Photos gratuites de Professeu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36" y="2143594"/>
            <a:ext cx="5006716" cy="3337811"/>
          </a:xfrm>
          <a:prstGeom prst="rect">
            <a:avLst/>
          </a:prstGeom>
          <a:noFill/>
          <a:extLst>
            <a:ext uri="{909E8E84-426E-40DD-AFC4-6F175D3DCCD1}">
              <a14:hiddenFill xmlns:a14="http://schemas.microsoft.com/office/drawing/2010/main">
                <a:solidFill>
                  <a:srgbClr val="FFFFFF"/>
                </a:solidFill>
              </a14:hiddenFill>
            </a:ext>
          </a:extLst>
        </p:spPr>
      </p:pic>
      <p:sp>
        <p:nvSpPr>
          <p:cNvPr id="6" name="Ellipse 5"/>
          <p:cNvSpPr/>
          <p:nvPr/>
        </p:nvSpPr>
        <p:spPr>
          <a:xfrm>
            <a:off x="7510072" y="1464036"/>
            <a:ext cx="2698230" cy="1064301"/>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7" name="Ellipse 16"/>
          <p:cNvSpPr/>
          <p:nvPr/>
        </p:nvSpPr>
        <p:spPr>
          <a:xfrm>
            <a:off x="9218951" y="2662826"/>
            <a:ext cx="2698230" cy="1064301"/>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8" name="Ellipse 17"/>
          <p:cNvSpPr/>
          <p:nvPr/>
        </p:nvSpPr>
        <p:spPr>
          <a:xfrm>
            <a:off x="5651292" y="2803159"/>
            <a:ext cx="2698230" cy="1064301"/>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1" name="Ellipse 20"/>
          <p:cNvSpPr/>
          <p:nvPr/>
        </p:nvSpPr>
        <p:spPr>
          <a:xfrm>
            <a:off x="7540052" y="4306906"/>
            <a:ext cx="2698230" cy="1064301"/>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22" name="ZoneTexte 21"/>
          <p:cNvSpPr txBox="1"/>
          <p:nvPr/>
        </p:nvSpPr>
        <p:spPr>
          <a:xfrm>
            <a:off x="6471093" y="3113723"/>
            <a:ext cx="1499016" cy="369332"/>
          </a:xfrm>
          <a:prstGeom prst="rect">
            <a:avLst/>
          </a:prstGeom>
          <a:noFill/>
        </p:spPr>
        <p:txBody>
          <a:bodyPr wrap="square" rtlCol="0">
            <a:spAutoFit/>
          </a:bodyPr>
          <a:lstStyle/>
          <a:p>
            <a:r>
              <a:rPr lang="fr-CA"/>
              <a:t>créatifs</a:t>
            </a:r>
          </a:p>
        </p:txBody>
      </p:sp>
      <p:sp>
        <p:nvSpPr>
          <p:cNvPr id="23" name="ZoneTexte 22"/>
          <p:cNvSpPr txBox="1"/>
          <p:nvPr/>
        </p:nvSpPr>
        <p:spPr>
          <a:xfrm>
            <a:off x="10028422" y="3023780"/>
            <a:ext cx="1499016" cy="369332"/>
          </a:xfrm>
          <a:prstGeom prst="rect">
            <a:avLst/>
          </a:prstGeom>
          <a:noFill/>
        </p:spPr>
        <p:txBody>
          <a:bodyPr wrap="square" rtlCol="0">
            <a:spAutoFit/>
          </a:bodyPr>
          <a:lstStyle/>
          <a:p>
            <a:r>
              <a:rPr lang="fr-CA"/>
              <a:t>engagés</a:t>
            </a:r>
          </a:p>
        </p:txBody>
      </p:sp>
      <p:sp>
        <p:nvSpPr>
          <p:cNvPr id="25" name="ZoneTexte 24"/>
          <p:cNvSpPr txBox="1"/>
          <p:nvPr/>
        </p:nvSpPr>
        <p:spPr>
          <a:xfrm>
            <a:off x="8109679" y="1743850"/>
            <a:ext cx="1616310" cy="369332"/>
          </a:xfrm>
          <a:prstGeom prst="rect">
            <a:avLst/>
          </a:prstGeom>
          <a:noFill/>
        </p:spPr>
        <p:txBody>
          <a:bodyPr wrap="square" rtlCol="0">
            <a:spAutoFit/>
          </a:bodyPr>
          <a:lstStyle/>
          <a:p>
            <a:r>
              <a:rPr lang="fr-CA" dirty="0"/>
              <a:t>dynamiques</a:t>
            </a:r>
          </a:p>
        </p:txBody>
      </p:sp>
      <p:sp>
        <p:nvSpPr>
          <p:cNvPr id="15" name="AutoShape 6" descr="https://moodle.csda.ca/pluginfile.php/882766/mod_resource/content/1/Fleur%20service%20action%20sans%20fond.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CA"/>
          </a:p>
        </p:txBody>
      </p:sp>
      <p:sp>
        <p:nvSpPr>
          <p:cNvPr id="29" name="ZoneTexte 28"/>
          <p:cNvSpPr txBox="1"/>
          <p:nvPr/>
        </p:nvSpPr>
        <p:spPr>
          <a:xfrm>
            <a:off x="8036983" y="4654390"/>
            <a:ext cx="1644407" cy="369332"/>
          </a:xfrm>
          <a:prstGeom prst="rect">
            <a:avLst/>
          </a:prstGeom>
          <a:noFill/>
        </p:spPr>
        <p:txBody>
          <a:bodyPr wrap="square" rtlCol="0">
            <a:spAutoFit/>
          </a:bodyPr>
          <a:lstStyle/>
          <a:p>
            <a:r>
              <a:rPr lang="fr-CA" dirty="0"/>
              <a:t>bienveillants</a:t>
            </a:r>
          </a:p>
        </p:txBody>
      </p:sp>
    </p:spTree>
    <p:extLst>
      <p:ext uri="{BB962C8B-B14F-4D97-AF65-F5344CB8AC3E}">
        <p14:creationId xmlns:p14="http://schemas.microsoft.com/office/powerpoint/2010/main" val="3841715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EA23685F-4BA4-7D08-8DB4-9F5AC03851FD}"/>
              </a:ext>
            </a:extLst>
          </p:cNvPr>
          <p:cNvSpPr>
            <a:spLocks noGrp="1"/>
          </p:cNvSpPr>
          <p:nvPr>
            <p:ph type="ctrTitle"/>
          </p:nvPr>
        </p:nvSpPr>
        <p:spPr>
          <a:xfrm>
            <a:off x="4754019" y="216817"/>
            <a:ext cx="7030528" cy="2337847"/>
          </a:xfrm>
          <a:solidFill>
            <a:schemeClr val="accent4">
              <a:lumMod val="60000"/>
              <a:lumOff val="40000"/>
            </a:schemeClr>
          </a:solidFill>
        </p:spPr>
        <p:txBody>
          <a:bodyPr>
            <a:normAutofit/>
          </a:bodyPr>
          <a:lstStyle/>
          <a:p>
            <a:r>
              <a:rPr lang="fr-FR" sz="8000"/>
              <a:t>Éléments clés du PEI:</a:t>
            </a:r>
          </a:p>
        </p:txBody>
      </p:sp>
      <p:pic>
        <p:nvPicPr>
          <p:cNvPr id="15" name="Picture 4" descr="Différents types de clés">
            <a:extLst>
              <a:ext uri="{FF2B5EF4-FFF2-40B4-BE49-F238E27FC236}">
                <a16:creationId xmlns:a16="http://schemas.microsoft.com/office/drawing/2014/main" id="{2C0E1969-B865-1EC9-C6EF-DFF82D4A9B9E}"/>
              </a:ext>
            </a:extLst>
          </p:cNvPr>
          <p:cNvPicPr>
            <a:picLocks noChangeAspect="1"/>
          </p:cNvPicPr>
          <p:nvPr/>
        </p:nvPicPr>
        <p:blipFill rotWithShape="1">
          <a:blip r:embed="rId2"/>
          <a:srcRect l="27589" r="29570" b="-5"/>
          <a:stretch/>
        </p:blipFill>
        <p:spPr>
          <a:xfrm>
            <a:off x="-2" y="-1"/>
            <a:ext cx="4572002" cy="6858002"/>
          </a:xfrm>
          <a:custGeom>
            <a:avLst/>
            <a:gdLst/>
            <a:ahLst/>
            <a:cxnLst/>
            <a:rect l="l" t="t" r="r" b="b"/>
            <a:pathLst>
              <a:path w="4572002" h="6858002">
                <a:moveTo>
                  <a:pt x="4295315" y="6438981"/>
                </a:moveTo>
                <a:lnTo>
                  <a:pt x="4275384" y="6463840"/>
                </a:lnTo>
                <a:lnTo>
                  <a:pt x="4275382" y="6463849"/>
                </a:lnTo>
                <a:lnTo>
                  <a:pt x="4261586" y="6513012"/>
                </a:lnTo>
                <a:lnTo>
                  <a:pt x="4242781" y="6546194"/>
                </a:lnTo>
                <a:lnTo>
                  <a:pt x="4242781" y="6546195"/>
                </a:lnTo>
                <a:lnTo>
                  <a:pt x="4259119" y="6521804"/>
                </a:lnTo>
                <a:lnTo>
                  <a:pt x="4261586" y="6513012"/>
                </a:lnTo>
                <a:lnTo>
                  <a:pt x="4264397" y="6508052"/>
                </a:lnTo>
                <a:lnTo>
                  <a:pt x="4275382" y="6463849"/>
                </a:lnTo>
                <a:lnTo>
                  <a:pt x="4275384" y="6463841"/>
                </a:lnTo>
                <a:cubicBezTo>
                  <a:pt x="4278336" y="6451650"/>
                  <a:pt x="4285813" y="6444077"/>
                  <a:pt x="4295315" y="6438981"/>
                </a:cubicBezTo>
                <a:close/>
                <a:moveTo>
                  <a:pt x="4211111" y="2836172"/>
                </a:moveTo>
                <a:lnTo>
                  <a:pt x="4202420" y="2848793"/>
                </a:lnTo>
                <a:cubicBezTo>
                  <a:pt x="4192420" y="2881226"/>
                  <a:pt x="4178988" y="2913982"/>
                  <a:pt x="4177881" y="2947862"/>
                </a:cubicBezTo>
                <a:lnTo>
                  <a:pt x="4177881" y="2947863"/>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8"/>
                </a:lnTo>
                <a:lnTo>
                  <a:pt x="4093355" y="3574409"/>
                </a:lnTo>
                <a:cubicBezTo>
                  <a:pt x="4092450" y="3582005"/>
                  <a:pt x="4096499" y="3590054"/>
                  <a:pt x="4105453" y="3606818"/>
                </a:cubicBezTo>
                <a:cubicBezTo>
                  <a:pt x="4109835" y="3614820"/>
                  <a:pt x="4112501" y="3624726"/>
                  <a:pt x="4118979" y="3630633"/>
                </a:cubicBezTo>
                <a:cubicBezTo>
                  <a:pt x="4127218" y="3638158"/>
                  <a:pt x="4132898" y="3646123"/>
                  <a:pt x="4136708" y="3654416"/>
                </a:cubicBezTo>
                <a:lnTo>
                  <a:pt x="4143220" y="3680164"/>
                </a:lnTo>
                <a:lnTo>
                  <a:pt x="4139172" y="3734837"/>
                </a:lnTo>
                <a:lnTo>
                  <a:pt x="4139172" y="3734838"/>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6645" y="3852620"/>
                </a:lnTo>
                <a:cubicBezTo>
                  <a:pt x="4114978" y="3863193"/>
                  <a:pt x="4117265" y="3874195"/>
                  <a:pt x="4126028" y="3885339"/>
                </a:cubicBezTo>
                <a:cubicBezTo>
                  <a:pt x="4135744" y="3897722"/>
                  <a:pt x="4143150" y="3910319"/>
                  <a:pt x="4148409" y="3923125"/>
                </a:cubicBezTo>
                <a:lnTo>
                  <a:pt x="4157913" y="3962160"/>
                </a:lnTo>
                <a:lnTo>
                  <a:pt x="4155523" y="4002410"/>
                </a:lnTo>
                <a:cubicBezTo>
                  <a:pt x="4152853" y="4016025"/>
                  <a:pt x="4148364" y="4029837"/>
                  <a:pt x="4142220" y="4043839"/>
                </a:cubicBezTo>
                <a:cubicBezTo>
                  <a:pt x="4133457" y="4063842"/>
                  <a:pt x="4128075" y="4083702"/>
                  <a:pt x="4127099" y="4103825"/>
                </a:cubicBezTo>
                <a:lnTo>
                  <a:pt x="4127099" y="4103826"/>
                </a:lnTo>
                <a:lnTo>
                  <a:pt x="4127099" y="4103826"/>
                </a:lnTo>
                <a:cubicBezTo>
                  <a:pt x="4126122" y="4123948"/>
                  <a:pt x="4129552" y="4144333"/>
                  <a:pt x="4138410" y="4165384"/>
                </a:cubicBezTo>
                <a:lnTo>
                  <a:pt x="4142315" y="4192388"/>
                </a:lnTo>
                <a:lnTo>
                  <a:pt x="4142220" y="4221391"/>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3"/>
                </a:lnTo>
                <a:lnTo>
                  <a:pt x="4116716" y="4800484"/>
                </a:lnTo>
                <a:cubicBezTo>
                  <a:pt x="4118597" y="4810581"/>
                  <a:pt x="4123170" y="4819964"/>
                  <a:pt x="4131552" y="4828917"/>
                </a:cubicBezTo>
                <a:cubicBezTo>
                  <a:pt x="4142601" y="4840633"/>
                  <a:pt x="4151364" y="4853636"/>
                  <a:pt x="4156484" y="4867614"/>
                </a:cubicBezTo>
                <a:lnTo>
                  <a:pt x="4161262" y="4889275"/>
                </a:lnTo>
                <a:lnTo>
                  <a:pt x="4159557" y="4912168"/>
                </a:lnTo>
                <a:cubicBezTo>
                  <a:pt x="4157842" y="4919978"/>
                  <a:pt x="4157485" y="4927122"/>
                  <a:pt x="4158155" y="4933804"/>
                </a:cubicBezTo>
                <a:lnTo>
                  <a:pt x="4158155" y="4933805"/>
                </a:lnTo>
                <a:lnTo>
                  <a:pt x="4158155" y="4933805"/>
                </a:lnTo>
                <a:cubicBezTo>
                  <a:pt x="4160163" y="4953853"/>
                  <a:pt x="4171415" y="4969749"/>
                  <a:pt x="4182989" y="4987038"/>
                </a:cubicBezTo>
                <a:cubicBezTo>
                  <a:pt x="4194228" y="5003802"/>
                  <a:pt x="4208326" y="5022853"/>
                  <a:pt x="4209468" y="5041522"/>
                </a:cubicBezTo>
                <a:cubicBezTo>
                  <a:pt x="4210706" y="5062669"/>
                  <a:pt x="4221137" y="5082339"/>
                  <a:pt x="4228472" y="5102461"/>
                </a:cubicBezTo>
                <a:lnTo>
                  <a:pt x="4235616" y="5133225"/>
                </a:lnTo>
                <a:lnTo>
                  <a:pt x="4228901" y="5166113"/>
                </a:lnTo>
                <a:lnTo>
                  <a:pt x="4228901" y="5166114"/>
                </a:lnTo>
                <a:lnTo>
                  <a:pt x="4228901" y="5166114"/>
                </a:lnTo>
                <a:cubicBezTo>
                  <a:pt x="4228139" y="5167638"/>
                  <a:pt x="4228711" y="5169781"/>
                  <a:pt x="4229592" y="5172091"/>
                </a:cubicBezTo>
                <a:lnTo>
                  <a:pt x="4232139" y="5179068"/>
                </a:lnTo>
                <a:lnTo>
                  <a:pt x="4231973" y="5229433"/>
                </a:lnTo>
                <a:cubicBezTo>
                  <a:pt x="4228139" y="5245268"/>
                  <a:pt x="4220423" y="5259937"/>
                  <a:pt x="4208516" y="5272796"/>
                </a:cubicBezTo>
                <a:cubicBezTo>
                  <a:pt x="4185226" y="5298086"/>
                  <a:pt x="4177689" y="5325412"/>
                  <a:pt x="4179637" y="5355014"/>
                </a:cubicBez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6" y="5480638"/>
                </a:cubicBezTo>
                <a:lnTo>
                  <a:pt x="4208850" y="5507668"/>
                </a:lnTo>
                <a:lnTo>
                  <a:pt x="4206630" y="5520422"/>
                </a:lnTo>
                <a:cubicBezTo>
                  <a:pt x="4204993" y="5524467"/>
                  <a:pt x="4202326" y="5528265"/>
                  <a:pt x="4198230" y="5531693"/>
                </a:cubicBezTo>
                <a:cubicBezTo>
                  <a:pt x="4191181" y="5537600"/>
                  <a:pt x="4187989" y="5542649"/>
                  <a:pt x="4188085" y="5547578"/>
                </a:cubicBezTo>
                <a:lnTo>
                  <a:pt x="4188085" y="5547578"/>
                </a:lnTo>
                <a:lnTo>
                  <a:pt x="4188085" y="5547579"/>
                </a:lnTo>
                <a:cubicBezTo>
                  <a:pt x="4188180" y="5552508"/>
                  <a:pt x="4191562" y="5557318"/>
                  <a:pt x="4197658" y="5562747"/>
                </a:cubicBezTo>
                <a:cubicBezTo>
                  <a:pt x="4240331" y="5600468"/>
                  <a:pt x="4267002" y="5646190"/>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cubicBezTo>
                  <a:pt x="4375877" y="5892038"/>
                  <a:pt x="4379782" y="5900611"/>
                  <a:pt x="4382997" y="5909351"/>
                </a:cubicBezTo>
                <a:lnTo>
                  <a:pt x="4389878" y="5935950"/>
                </a:lnTo>
                <a:lnTo>
                  <a:pt x="4389712" y="5964477"/>
                </a:lnTo>
                <a:cubicBezTo>
                  <a:pt x="4388783" y="5974097"/>
                  <a:pt x="4387306" y="5983766"/>
                  <a:pt x="4386258" y="5993291"/>
                </a:cubicBez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cubicBezTo>
                  <a:pt x="4309818" y="6139745"/>
                  <a:pt x="4314629" y="6145793"/>
                  <a:pt x="4325488" y="6155603"/>
                </a:cubicBezTo>
                <a:cubicBezTo>
                  <a:pt x="4347777" y="6175798"/>
                  <a:pt x="4359397" y="6200945"/>
                  <a:pt x="4364159" y="6228757"/>
                </a:cubicBezTo>
                <a:lnTo>
                  <a:pt x="4381496" y="6361540"/>
                </a:lnTo>
                <a:lnTo>
                  <a:pt x="4381289" y="6365204"/>
                </a:lnTo>
                <a:lnTo>
                  <a:pt x="4380007" y="6387910"/>
                </a:lnTo>
                <a:lnTo>
                  <a:pt x="4378243" y="6391549"/>
                </a:lnTo>
                <a:lnTo>
                  <a:pt x="4370589" y="6407332"/>
                </a:lnTo>
                <a:lnTo>
                  <a:pt x="4370589" y="6407333"/>
                </a:lnTo>
                <a:lnTo>
                  <a:pt x="4378243" y="6391549"/>
                </a:lnTo>
                <a:lnTo>
                  <a:pt x="4380008" y="6387910"/>
                </a:lnTo>
                <a:lnTo>
                  <a:pt x="4381289" y="6365204"/>
                </a:lnTo>
                <a:lnTo>
                  <a:pt x="4381496" y="6361540"/>
                </a:lnTo>
                <a:lnTo>
                  <a:pt x="4381496" y="6361540"/>
                </a:lnTo>
                <a:lnTo>
                  <a:pt x="4381496" y="6361539"/>
                </a:lnTo>
                <a:cubicBezTo>
                  <a:pt x="4377876" y="6317151"/>
                  <a:pt x="4371590" y="6272764"/>
                  <a:pt x="4364159" y="6228756"/>
                </a:cubicBezTo>
                <a:cubicBezTo>
                  <a:pt x="4359397" y="6200944"/>
                  <a:pt x="4347777" y="6175797"/>
                  <a:pt x="4325488" y="6155602"/>
                </a:cubicBezTo>
                <a:cubicBezTo>
                  <a:pt x="4320059" y="6150697"/>
                  <a:pt x="4316141" y="6146732"/>
                  <a:pt x="4313590" y="6143190"/>
                </a:cubicBezTo>
                <a:lnTo>
                  <a:pt x="4309890" y="6133315"/>
                </a:lnTo>
                <a:lnTo>
                  <a:pt x="4323582" y="6108739"/>
                </a:lnTo>
                <a:cubicBezTo>
                  <a:pt x="4343777" y="6082259"/>
                  <a:pt x="4362445" y="6054826"/>
                  <a:pt x="4379782" y="6026441"/>
                </a:cubicBezTo>
                <a:cubicBezTo>
                  <a:pt x="4385306" y="6017486"/>
                  <a:pt x="4385116" y="6004532"/>
                  <a:pt x="4386258" y="5993292"/>
                </a:cubicBezTo>
                <a:cubicBezTo>
                  <a:pt x="4388354" y="5974241"/>
                  <a:pt x="4392164" y="5954618"/>
                  <a:pt x="4389878" y="5935950"/>
                </a:cubicBezTo>
                <a:lnTo>
                  <a:pt x="4389878" y="5935950"/>
                </a:lnTo>
                <a:lnTo>
                  <a:pt x="4389878" y="5935949"/>
                </a:lnTo>
                <a:cubicBezTo>
                  <a:pt x="4387592" y="5918042"/>
                  <a:pt x="4379782" y="5900323"/>
                  <a:pt x="4371972" y="5883751"/>
                </a:cubicBezTo>
                <a:cubicBezTo>
                  <a:pt x="4350063" y="5837457"/>
                  <a:pt x="4322820" y="5794974"/>
                  <a:pt x="4283577" y="5760873"/>
                </a:cubicBezTo>
                <a:cubicBezTo>
                  <a:pt x="4278433" y="5756493"/>
                  <a:pt x="4276527" y="5747728"/>
                  <a:pt x="4274812" y="5740488"/>
                </a:cubicBezTo>
                <a:cubicBezTo>
                  <a:pt x="4271954" y="5728678"/>
                  <a:pt x="4269288" y="5716485"/>
                  <a:pt x="4268906" y="5704483"/>
                </a:cubicBezTo>
                <a:cubicBezTo>
                  <a:pt x="4267002" y="5646189"/>
                  <a:pt x="4240331" y="5600467"/>
                  <a:pt x="4197658" y="5562746"/>
                </a:cubicBezTo>
                <a:lnTo>
                  <a:pt x="4188085" y="5547578"/>
                </a:lnTo>
                <a:lnTo>
                  <a:pt x="4198230" y="5531694"/>
                </a:lnTo>
                <a:cubicBezTo>
                  <a:pt x="4206421" y="5524837"/>
                  <a:pt x="4208898" y="5516503"/>
                  <a:pt x="4208850" y="5507668"/>
                </a:cubicBez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lnTo>
                  <a:pt x="4179637" y="5355014"/>
                </a:lnTo>
                <a:lnTo>
                  <a:pt x="4181083" y="5326163"/>
                </a:lnTo>
                <a:cubicBezTo>
                  <a:pt x="4184464" y="5307422"/>
                  <a:pt x="4192990" y="5289657"/>
                  <a:pt x="4208516" y="5272797"/>
                </a:cubicBezTo>
                <a:cubicBezTo>
                  <a:pt x="4232329" y="5247079"/>
                  <a:pt x="4239379" y="5214122"/>
                  <a:pt x="4232139" y="5179068"/>
                </a:cubicBezTo>
                <a:lnTo>
                  <a:pt x="4232139" y="5179068"/>
                </a:lnTo>
                <a:lnTo>
                  <a:pt x="4232139" y="5179067"/>
                </a:lnTo>
                <a:cubicBezTo>
                  <a:pt x="4231663" y="5176876"/>
                  <a:pt x="4230473" y="5174400"/>
                  <a:pt x="4229592" y="5172090"/>
                </a:cubicBezTo>
                <a:lnTo>
                  <a:pt x="4228901" y="5166114"/>
                </a:lnTo>
                <a:lnTo>
                  <a:pt x="4235616" y="5133225"/>
                </a:lnTo>
                <a:lnTo>
                  <a:pt x="4235616" y="5133225"/>
                </a:lnTo>
                <a:lnTo>
                  <a:pt x="4235616" y="5133224"/>
                </a:lnTo>
                <a:cubicBezTo>
                  <a:pt x="4233865" y="5101639"/>
                  <a:pt x="4211325" y="5073241"/>
                  <a:pt x="4209468" y="5041521"/>
                </a:cubicBezTo>
                <a:cubicBezTo>
                  <a:pt x="4208326" y="5022852"/>
                  <a:pt x="4194228" y="5003801"/>
                  <a:pt x="4182989" y="4987037"/>
                </a:cubicBezTo>
                <a:cubicBezTo>
                  <a:pt x="4175273" y="4975511"/>
                  <a:pt x="4167700" y="4964604"/>
                  <a:pt x="4162914" y="4952673"/>
                </a:cubicBezTo>
                <a:lnTo>
                  <a:pt x="4158155" y="4933805"/>
                </a:lnTo>
                <a:lnTo>
                  <a:pt x="4159557" y="4912169"/>
                </a:lnTo>
                <a:cubicBezTo>
                  <a:pt x="4161319" y="4904358"/>
                  <a:pt x="4161831" y="4896714"/>
                  <a:pt x="4161262" y="4889276"/>
                </a:cubicBezTo>
                <a:lnTo>
                  <a:pt x="4161262" y="4889275"/>
                </a:lnTo>
                <a:lnTo>
                  <a:pt x="4161262" y="4889275"/>
                </a:lnTo>
                <a:cubicBezTo>
                  <a:pt x="4159556" y="4866958"/>
                  <a:pt x="4148126" y="4846490"/>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1"/>
                </a:lnTo>
                <a:lnTo>
                  <a:pt x="4196706" y="4363890"/>
                </a:lnTo>
                <a:cubicBezTo>
                  <a:pt x="4196514" y="4350554"/>
                  <a:pt x="4193466" y="4336457"/>
                  <a:pt x="4187752" y="4324645"/>
                </a:cubicBezTo>
                <a:cubicBezTo>
                  <a:pt x="4175749" y="4300070"/>
                  <a:pt x="4160129" y="4277401"/>
                  <a:pt x="4147936" y="4253014"/>
                </a:cubicBezTo>
                <a:lnTo>
                  <a:pt x="4142220" y="4221391"/>
                </a:lnTo>
                <a:lnTo>
                  <a:pt x="4142315" y="4192388"/>
                </a:lnTo>
                <a:lnTo>
                  <a:pt x="4142315" y="4192388"/>
                </a:lnTo>
                <a:lnTo>
                  <a:pt x="4142315" y="4192387"/>
                </a:lnTo>
                <a:cubicBezTo>
                  <a:pt x="4142411" y="4182767"/>
                  <a:pt x="4141839" y="4173480"/>
                  <a:pt x="4138410" y="4165383"/>
                </a:cubicBezTo>
                <a:cubicBezTo>
                  <a:pt x="4133981" y="4154857"/>
                  <a:pt x="4130909" y="4144498"/>
                  <a:pt x="4129066" y="4134256"/>
                </a:cubicBezTo>
                <a:lnTo>
                  <a:pt x="4127099" y="4103826"/>
                </a:lnTo>
                <a:lnTo>
                  <a:pt x="4142220" y="4043840"/>
                </a:lnTo>
                <a:cubicBezTo>
                  <a:pt x="4154508" y="4015835"/>
                  <a:pt x="4160175" y="3988593"/>
                  <a:pt x="4157913" y="3962160"/>
                </a:cubicBezTo>
                <a:lnTo>
                  <a:pt x="4157913" y="3962160"/>
                </a:lnTo>
                <a:lnTo>
                  <a:pt x="4157913" y="3962159"/>
                </a:lnTo>
                <a:cubicBezTo>
                  <a:pt x="4155651" y="3935727"/>
                  <a:pt x="4145460" y="3910104"/>
                  <a:pt x="4126028" y="3885338"/>
                </a:cubicBezTo>
                <a:cubicBezTo>
                  <a:pt x="4121646" y="3879766"/>
                  <a:pt x="4118884" y="3874229"/>
                  <a:pt x="4117425" y="3868764"/>
                </a:cubicBezTo>
                <a:lnTo>
                  <a:pt x="4116645" y="3852620"/>
                </a:lnTo>
                <a:lnTo>
                  <a:pt x="4130980" y="3822473"/>
                </a:lnTo>
                <a:cubicBezTo>
                  <a:pt x="4139172" y="3811614"/>
                  <a:pt x="4144316" y="3800897"/>
                  <a:pt x="4145911" y="3789777"/>
                </a:cubicBezTo>
                <a:lnTo>
                  <a:pt x="4145911" y="3789776"/>
                </a:lnTo>
                <a:lnTo>
                  <a:pt x="4145911" y="3789776"/>
                </a:lnTo>
                <a:cubicBezTo>
                  <a:pt x="4147507" y="3778655"/>
                  <a:pt x="4145554" y="3767130"/>
                  <a:pt x="4139554" y="3754652"/>
                </a:cubicBezTo>
                <a:lnTo>
                  <a:pt x="4139172" y="3734838"/>
                </a:lnTo>
                <a:lnTo>
                  <a:pt x="4143220" y="3680164"/>
                </a:lnTo>
                <a:lnTo>
                  <a:pt x="4143220" y="3680164"/>
                </a:lnTo>
                <a:lnTo>
                  <a:pt x="4143220" y="3680163"/>
                </a:lnTo>
                <a:cubicBezTo>
                  <a:pt x="4141696" y="3662494"/>
                  <a:pt x="4135458" y="3645682"/>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2"/>
                </a:lnTo>
                <a:lnTo>
                  <a:pt x="4193158" y="3077401"/>
                </a:lnTo>
                <a:cubicBezTo>
                  <a:pt x="4193372" y="3045777"/>
                  <a:pt x="4189562" y="3014153"/>
                  <a:pt x="4181465" y="2982148"/>
                </a:cubicBezTo>
                <a:lnTo>
                  <a:pt x="4177881" y="2947863"/>
                </a:lnTo>
                <a:lnTo>
                  <a:pt x="4182513" y="2914328"/>
                </a:lnTo>
                <a:cubicBezTo>
                  <a:pt x="4187561" y="2892181"/>
                  <a:pt x="4195753" y="2870416"/>
                  <a:pt x="4202420" y="2848794"/>
                </a:cubicBezTo>
                <a:cubicBezTo>
                  <a:pt x="4203753" y="2844317"/>
                  <a:pt x="4207039"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1"/>
                </a:lnTo>
                <a:cubicBezTo>
                  <a:pt x="4130791" y="2499773"/>
                  <a:pt x="4128410" y="2509024"/>
                  <a:pt x="4125838" y="2518264"/>
                </a:cubicBezTo>
                <a:cubicBezTo>
                  <a:pt x="4123171" y="2527790"/>
                  <a:pt x="4122027" y="2536457"/>
                  <a:pt x="4122194" y="2545006"/>
                </a:cubicBezTo>
                <a:lnTo>
                  <a:pt x="4122194" y="2545007"/>
                </a:lnTo>
                <a:lnTo>
                  <a:pt x="4122194" y="2545007"/>
                </a:lnTo>
                <a:cubicBezTo>
                  <a:pt x="4122360" y="2553556"/>
                  <a:pt x="4123837" y="2561986"/>
                  <a:pt x="4126408" y="2571035"/>
                </a:cubicBezTo>
                <a:cubicBezTo>
                  <a:pt x="4138410" y="2612946"/>
                  <a:pt x="4170987" y="2640951"/>
                  <a:pt x="4199562" y="2668002"/>
                </a:cubicBezTo>
                <a:cubicBezTo>
                  <a:pt x="4223947" y="2691055"/>
                  <a:pt x="4237663" y="2716964"/>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4653" y="2782305"/>
                </a:lnTo>
                <a:lnTo>
                  <a:pt x="4253873" y="2778006"/>
                </a:lnTo>
                <a:lnTo>
                  <a:pt x="4254283" y="2770758"/>
                </a:lnTo>
                <a:lnTo>
                  <a:pt x="4247953" y="2745352"/>
                </a:lnTo>
                <a:lnTo>
                  <a:pt x="4247952" y="2745348"/>
                </a:lnTo>
                <a:cubicBezTo>
                  <a:pt x="4237663" y="2716963"/>
                  <a:pt x="4223947" y="2691054"/>
                  <a:pt x="4199562" y="2668001"/>
                </a:cubicBezTo>
                <a:cubicBezTo>
                  <a:pt x="4170987" y="2640950"/>
                  <a:pt x="4138410" y="2612945"/>
                  <a:pt x="4126408" y="2571034"/>
                </a:cubicBezTo>
                <a:lnTo>
                  <a:pt x="4122194" y="2545007"/>
                </a:lnTo>
                <a:lnTo>
                  <a:pt x="4125838" y="2518265"/>
                </a:lnTo>
                <a:cubicBezTo>
                  <a:pt x="4130981" y="2499786"/>
                  <a:pt x="4135363" y="2481259"/>
                  <a:pt x="4134481" y="2463018"/>
                </a:cubicBez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51027" y="1453958"/>
                </a:moveTo>
                <a:lnTo>
                  <a:pt x="3745230" y="1459073"/>
                </a:lnTo>
                <a:lnTo>
                  <a:pt x="3745230" y="1459073"/>
                </a:lnTo>
                <a:lnTo>
                  <a:pt x="3745229" y="1459074"/>
                </a:lnTo>
                <a:lnTo>
                  <a:pt x="3736012" y="1481572"/>
                </a:lnTo>
                <a:lnTo>
                  <a:pt x="3745230" y="1459073"/>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cubicBezTo>
                  <a:pt x="3760922" y="348396"/>
                  <a:pt x="3763447" y="357874"/>
                  <a:pt x="3765590" y="367328"/>
                </a:cubicBezTo>
                <a:lnTo>
                  <a:pt x="3769400" y="395640"/>
                </a:lnTo>
                <a:cubicBezTo>
                  <a:pt x="3769590" y="376781"/>
                  <a:pt x="3762352" y="357921"/>
                  <a:pt x="3759494" y="338870"/>
                </a:cubicBez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5402" y="228949"/>
                </a:lnTo>
                <a:lnTo>
                  <a:pt x="3785402" y="228948"/>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1" y="21486"/>
                  <a:pt x="4218423" y="43012"/>
                  <a:pt x="4215374" y="63587"/>
                </a:cubicBezTo>
                <a:cubicBezTo>
                  <a:pt x="4209850" y="101308"/>
                  <a:pt x="4206420" y="139219"/>
                  <a:pt x="4201468" y="176939"/>
                </a:cubicBezTo>
                <a:cubicBezTo>
                  <a:pt x="4200324" y="184941"/>
                  <a:pt x="4198230"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4" y="1489720"/>
                </a:cubicBezTo>
                <a:cubicBezTo>
                  <a:pt x="4198992" y="1505724"/>
                  <a:pt x="4192324" y="1523059"/>
                  <a:pt x="4196324" y="1537537"/>
                </a:cubicBezTo>
                <a:cubicBezTo>
                  <a:pt x="4207374" y="1576019"/>
                  <a:pt x="4220709" y="1614120"/>
                  <a:pt x="4237473" y="1650317"/>
                </a:cubicBezTo>
                <a:cubicBezTo>
                  <a:pt x="4254428" y="1687086"/>
                  <a:pt x="4268716" y="1721185"/>
                  <a:pt x="4251572" y="1763287"/>
                </a:cubicBezTo>
                <a:cubicBezTo>
                  <a:pt x="4244331" y="1781194"/>
                  <a:pt x="4249476" y="1804816"/>
                  <a:pt x="4251380" y="1825393"/>
                </a:cubicBezTo>
                <a:cubicBezTo>
                  <a:pt x="4252904" y="1840441"/>
                  <a:pt x="4261478" y="1854920"/>
                  <a:pt x="4261478" y="1869780"/>
                </a:cubicBezTo>
                <a:cubicBezTo>
                  <a:pt x="4261478" y="1909408"/>
                  <a:pt x="4271574" y="1944649"/>
                  <a:pt x="4292149" y="1978940"/>
                </a:cubicBezTo>
                <a:cubicBezTo>
                  <a:pt x="4300149" y="1992279"/>
                  <a:pt x="4294815" y="2013043"/>
                  <a:pt x="4296911" y="2030378"/>
                </a:cubicBezTo>
                <a:cubicBezTo>
                  <a:pt x="4299387" y="2048668"/>
                  <a:pt x="4301673" y="2067525"/>
                  <a:pt x="4307200" y="2085054"/>
                </a:cubicBezTo>
                <a:cubicBezTo>
                  <a:pt x="4321678" y="2130393"/>
                  <a:pt x="4338061" y="2175163"/>
                  <a:pt x="4353301" y="2220312"/>
                </a:cubicBezTo>
                <a:cubicBezTo>
                  <a:pt x="4365876" y="2257459"/>
                  <a:pt x="4355969" y="2294039"/>
                  <a:pt x="4350635" y="2330806"/>
                </a:cubicBezTo>
                <a:cubicBezTo>
                  <a:pt x="4347205" y="2353859"/>
                  <a:pt x="4339013" y="2375383"/>
                  <a:pt x="4351205" y="2401292"/>
                </a:cubicBezTo>
                <a:cubicBezTo>
                  <a:pt x="4362827" y="2426059"/>
                  <a:pt x="4360159" y="2457492"/>
                  <a:pt x="4366446" y="2485307"/>
                </a:cubicBezTo>
                <a:cubicBezTo>
                  <a:pt x="4371780" y="2508742"/>
                  <a:pt x="4380354" y="2531409"/>
                  <a:pt x="4388736" y="2554079"/>
                </a:cubicBezTo>
                <a:cubicBezTo>
                  <a:pt x="4400167" y="2584942"/>
                  <a:pt x="4412167" y="2615421"/>
                  <a:pt x="4406453" y="2649143"/>
                </a:cubicBezTo>
                <a:cubicBezTo>
                  <a:pt x="4399975" y="2687436"/>
                  <a:pt x="4424359" y="2713723"/>
                  <a:pt x="4440554" y="2743826"/>
                </a:cubicBezTo>
                <a:cubicBezTo>
                  <a:pt x="4451602" y="2764590"/>
                  <a:pt x="4459795" y="2787259"/>
                  <a:pt x="4466653" y="2809930"/>
                </a:cubicBezTo>
                <a:cubicBezTo>
                  <a:pt x="4475607" y="2840219"/>
                  <a:pt x="4480941" y="2871462"/>
                  <a:pt x="4489704" y="2901943"/>
                </a:cubicBezTo>
                <a:cubicBezTo>
                  <a:pt x="4502848" y="2948047"/>
                  <a:pt x="4513136" y="2994722"/>
                  <a:pt x="4505896" y="3042728"/>
                </a:cubicBezTo>
                <a:cubicBezTo>
                  <a:pt x="4502658" y="3064827"/>
                  <a:pt x="4502848" y="3085403"/>
                  <a:pt x="4507612" y="3107500"/>
                </a:cubicBezTo>
                <a:cubicBezTo>
                  <a:pt x="4515422" y="3143695"/>
                  <a:pt x="4516375" y="3180844"/>
                  <a:pt x="4545521" y="3209993"/>
                </a:cubicBezTo>
                <a:cubicBezTo>
                  <a:pt x="4555810" y="3220280"/>
                  <a:pt x="4558476" y="3238758"/>
                  <a:pt x="4563810" y="3253809"/>
                </a:cubicBezTo>
                <a:cubicBezTo>
                  <a:pt x="4570098" y="3271145"/>
                  <a:pt x="4566858" y="3283908"/>
                  <a:pt x="4548570" y="3293244"/>
                </a:cubicBezTo>
                <a:cubicBezTo>
                  <a:pt x="4540379" y="3297434"/>
                  <a:pt x="4532377" y="3309437"/>
                  <a:pt x="4531043" y="3318771"/>
                </a:cubicBezTo>
                <a:cubicBezTo>
                  <a:pt x="4527043" y="3346776"/>
                  <a:pt x="4532949" y="3372495"/>
                  <a:pt x="4545904" y="3399546"/>
                </a:cubicBezTo>
                <a:cubicBezTo>
                  <a:pt x="4558096" y="3424883"/>
                  <a:pt x="4556762" y="3456508"/>
                  <a:pt x="4561524" y="3485275"/>
                </a:cubicBezTo>
                <a:cubicBezTo>
                  <a:pt x="4564954" y="3505657"/>
                  <a:pt x="4572002" y="3526042"/>
                  <a:pt x="4572002" y="3546617"/>
                </a:cubicBezTo>
                <a:cubicBezTo>
                  <a:pt x="4572002" y="3572146"/>
                  <a:pt x="4565906" y="3597482"/>
                  <a:pt x="4563620" y="3623201"/>
                </a:cubicBezTo>
                <a:cubicBezTo>
                  <a:pt x="4561716" y="3643204"/>
                  <a:pt x="4562478" y="3663589"/>
                  <a:pt x="4560192" y="3683591"/>
                </a:cubicBezTo>
                <a:cubicBezTo>
                  <a:pt x="4558476" y="3699976"/>
                  <a:pt x="4554096" y="3716168"/>
                  <a:pt x="4550476" y="3732361"/>
                </a:cubicBezTo>
                <a:cubicBezTo>
                  <a:pt x="4549142" y="3738267"/>
                  <a:pt x="4543997" y="3744173"/>
                  <a:pt x="4544759" y="3749506"/>
                </a:cubicBezTo>
                <a:cubicBezTo>
                  <a:pt x="4552952" y="3802467"/>
                  <a:pt x="4516375" y="3840569"/>
                  <a:pt x="4500182" y="3885338"/>
                </a:cubicBezTo>
                <a:cubicBezTo>
                  <a:pt x="4483035" y="3932394"/>
                  <a:pt x="4456747" y="3977925"/>
                  <a:pt x="4464557" y="4030503"/>
                </a:cubicBezTo>
                <a:cubicBezTo>
                  <a:pt x="4469319" y="4062318"/>
                  <a:pt x="4480369" y="4092989"/>
                  <a:pt x="4487038" y="4124614"/>
                </a:cubicBezTo>
                <a:cubicBezTo>
                  <a:pt x="4489324" y="4135854"/>
                  <a:pt x="4488942" y="4148427"/>
                  <a:pt x="4486656" y="4159667"/>
                </a:cubicBezTo>
                <a:cubicBezTo>
                  <a:pt x="4476177" y="4213961"/>
                  <a:pt x="4474653" y="4267493"/>
                  <a:pt x="4491800" y="4320837"/>
                </a:cubicBezTo>
                <a:cubicBezTo>
                  <a:pt x="4494658" y="4329979"/>
                  <a:pt x="4497324" y="4339695"/>
                  <a:pt x="4497324" y="4349222"/>
                </a:cubicBezTo>
                <a:cubicBezTo>
                  <a:pt x="4497324" y="4401419"/>
                  <a:pt x="4493324" y="4452665"/>
                  <a:pt x="4474653" y="4502579"/>
                </a:cubicBezTo>
                <a:cubicBezTo>
                  <a:pt x="4468367" y="4519343"/>
                  <a:pt x="4472367" y="4539728"/>
                  <a:pt x="4470843" y="4558207"/>
                </a:cubicBezTo>
                <a:cubicBezTo>
                  <a:pt x="4469511" y="4575351"/>
                  <a:pt x="4468939" y="4592878"/>
                  <a:pt x="4464557" y="4609452"/>
                </a:cubicBezTo>
                <a:cubicBezTo>
                  <a:pt x="4458081" y="4633647"/>
                  <a:pt x="4457319" y="4656126"/>
                  <a:pt x="4463033" y="4681083"/>
                </a:cubicBezTo>
                <a:cubicBezTo>
                  <a:pt x="4468367" y="4704895"/>
                  <a:pt x="4465701" y="4730614"/>
                  <a:pt x="4465891" y="4755381"/>
                </a:cubicBezTo>
                <a:cubicBezTo>
                  <a:pt x="4466081" y="4783004"/>
                  <a:pt x="4466271" y="4810627"/>
                  <a:pt x="4465319" y="4838250"/>
                </a:cubicBezTo>
                <a:cubicBezTo>
                  <a:pt x="4464939" y="4849300"/>
                  <a:pt x="4457319" y="4861873"/>
                  <a:pt x="4460367" y="4871019"/>
                </a:cubicBezTo>
                <a:cubicBezTo>
                  <a:pt x="4470653" y="4900546"/>
                  <a:pt x="4458271" y="4930075"/>
                  <a:pt x="4463795" y="4959602"/>
                </a:cubicBezTo>
                <a:cubicBezTo>
                  <a:pt x="4466653" y="4974082"/>
                  <a:pt x="4458843" y="4990465"/>
                  <a:pt x="4458081" y="5006086"/>
                </a:cubicBezTo>
                <a:cubicBezTo>
                  <a:pt x="4456747" y="5031614"/>
                  <a:pt x="4457319" y="5057141"/>
                  <a:pt x="4456937" y="5082670"/>
                </a:cubicBezTo>
                <a:cubicBezTo>
                  <a:pt x="4456747" y="5091052"/>
                  <a:pt x="4455985" y="5099245"/>
                  <a:pt x="4455602" y="5107627"/>
                </a:cubicBezTo>
                <a:cubicBezTo>
                  <a:pt x="4455222" y="5115057"/>
                  <a:pt x="4453508" y="5122867"/>
                  <a:pt x="4454840" y="5129916"/>
                </a:cubicBezTo>
                <a:cubicBezTo>
                  <a:pt x="4459605" y="5155445"/>
                  <a:pt x="4467415" y="5180591"/>
                  <a:pt x="4470463" y="5206308"/>
                </a:cubicBezTo>
                <a:cubicBezTo>
                  <a:pt x="4473129" y="5228597"/>
                  <a:pt x="4469511" y="5251650"/>
                  <a:pt x="4471415" y="5274129"/>
                </a:cubicBezTo>
                <a:cubicBezTo>
                  <a:pt x="4474653" y="5313754"/>
                  <a:pt x="4480369" y="5353379"/>
                  <a:pt x="4483989" y="5393005"/>
                </a:cubicBezTo>
                <a:cubicBezTo>
                  <a:pt x="4484751" y="5401579"/>
                  <a:pt x="4479987" y="5410531"/>
                  <a:pt x="4479607" y="5419295"/>
                </a:cubicBezTo>
                <a:cubicBezTo>
                  <a:pt x="4478655" y="5446728"/>
                  <a:pt x="4478463" y="5474161"/>
                  <a:pt x="4477893" y="5501594"/>
                </a:cubicBezTo>
                <a:cubicBezTo>
                  <a:pt x="4477701" y="5517215"/>
                  <a:pt x="4478273" y="5533027"/>
                  <a:pt x="4476559" y="5548460"/>
                </a:cubicBezTo>
                <a:cubicBezTo>
                  <a:pt x="4474273" y="5568842"/>
                  <a:pt x="4470843" y="5587321"/>
                  <a:pt x="4485703" y="5606372"/>
                </a:cubicBezTo>
                <a:cubicBezTo>
                  <a:pt x="4508754" y="5635711"/>
                  <a:pt x="4499800" y="5673050"/>
                  <a:pt x="4505134" y="5706959"/>
                </a:cubicBezTo>
                <a:cubicBezTo>
                  <a:pt x="4506468" y="5715723"/>
                  <a:pt x="4506658" y="5724678"/>
                  <a:pt x="4508182" y="5733440"/>
                </a:cubicBezTo>
                <a:cubicBezTo>
                  <a:pt x="4511040" y="5749634"/>
                  <a:pt x="4514278" y="5765635"/>
                  <a:pt x="4517519" y="5781830"/>
                </a:cubicBezTo>
                <a:cubicBezTo>
                  <a:pt x="4518089" y="5784686"/>
                  <a:pt x="4518281" y="5787924"/>
                  <a:pt x="4519233" y="5790592"/>
                </a:cubicBezTo>
                <a:cubicBezTo>
                  <a:pt x="4527233" y="5815169"/>
                  <a:pt x="4536377" y="5839361"/>
                  <a:pt x="4542855" y="5864318"/>
                </a:cubicBezTo>
                <a:cubicBezTo>
                  <a:pt x="4546094" y="5876511"/>
                  <a:pt x="4546476" y="5890037"/>
                  <a:pt x="4544759" y="5902610"/>
                </a:cubicBezTo>
                <a:cubicBezTo>
                  <a:pt x="4539807" y="5939377"/>
                  <a:pt x="4537711" y="5975764"/>
                  <a:pt x="4544951" y="6012723"/>
                </a:cubicBezTo>
                <a:cubicBezTo>
                  <a:pt x="4547808" y="6027392"/>
                  <a:pt x="4543045" y="6043776"/>
                  <a:pt x="4541331" y="6059397"/>
                </a:cubicBezTo>
                <a:cubicBezTo>
                  <a:pt x="4536759" y="6096736"/>
                  <a:pt x="4531805" y="6134075"/>
                  <a:pt x="4527425" y="6171605"/>
                </a:cubicBezTo>
                <a:cubicBezTo>
                  <a:pt x="4524757" y="6195037"/>
                  <a:pt x="4523233" y="6218660"/>
                  <a:pt x="4520567" y="6242093"/>
                </a:cubicBezTo>
                <a:cubicBezTo>
                  <a:pt x="4517327" y="6269144"/>
                  <a:pt x="4512374" y="6296005"/>
                  <a:pt x="4509706" y="6323058"/>
                </a:cubicBezTo>
                <a:cubicBezTo>
                  <a:pt x="4506658" y="6353919"/>
                  <a:pt x="4506088" y="6384972"/>
                  <a:pt x="4502848" y="6415833"/>
                </a:cubicBezTo>
                <a:cubicBezTo>
                  <a:pt x="4496562" y="6472225"/>
                  <a:pt x="4489132" y="6528424"/>
                  <a:pt x="4482083" y="6584812"/>
                </a:cubicBezTo>
                <a:cubicBezTo>
                  <a:pt x="4475225" y="6639488"/>
                  <a:pt x="4469129" y="6694164"/>
                  <a:pt x="4460557" y="6748458"/>
                </a:cubicBezTo>
                <a:cubicBezTo>
                  <a:pt x="4456937" y="6771319"/>
                  <a:pt x="4447030" y="6793035"/>
                  <a:pt x="4441506" y="6815516"/>
                </a:cubicBezTo>
                <a:lnTo>
                  <a:pt x="4431806" y="6858001"/>
                </a:lnTo>
                <a:lnTo>
                  <a:pt x="4259553" y="6858001"/>
                </a:lnTo>
                <a:lnTo>
                  <a:pt x="4265716" y="6812064"/>
                </a:lnTo>
                <a:lnTo>
                  <a:pt x="4265716" y="6812064"/>
                </a:lnTo>
                <a:lnTo>
                  <a:pt x="4265716" y="6812063"/>
                </a:lnTo>
                <a:cubicBezTo>
                  <a:pt x="4265240" y="6788417"/>
                  <a:pt x="4259954" y="6764841"/>
                  <a:pt x="4246238" y="6742552"/>
                </a:cubicBezTo>
                <a:lnTo>
                  <a:pt x="4232402" y="6702976"/>
                </a:lnTo>
                <a:lnTo>
                  <a:pt x="4235549" y="6683027"/>
                </a:lnTo>
                <a:cubicBezTo>
                  <a:pt x="4237915" y="6676306"/>
                  <a:pt x="4241666" y="6669496"/>
                  <a:pt x="4247000" y="6662542"/>
                </a:cubicBezTo>
                <a:cubicBezTo>
                  <a:pt x="4254334" y="6653111"/>
                  <a:pt x="4256191" y="6639108"/>
                  <a:pt x="4254095" y="6625225"/>
                </a:cubicBezTo>
                <a:lnTo>
                  <a:pt x="4254095" y="6625225"/>
                </a:lnTo>
                <a:lnTo>
                  <a:pt x="4254095" y="6625224"/>
                </a:lnTo>
                <a:cubicBezTo>
                  <a:pt x="4251999" y="6611341"/>
                  <a:pt x="4245951" y="6597578"/>
                  <a:pt x="4237473" y="6588625"/>
                </a:cubicBezTo>
                <a:lnTo>
                  <a:pt x="4214994" y="6564620"/>
                </a:lnTo>
                <a:lnTo>
                  <a:pt x="4214994" y="6564621"/>
                </a:lnTo>
                <a:cubicBezTo>
                  <a:pt x="4225281" y="6575479"/>
                  <a:pt x="4231377" y="6582147"/>
                  <a:pt x="4237473" y="6588626"/>
                </a:cubicBezTo>
                <a:lnTo>
                  <a:pt x="4254095" y="6625225"/>
                </a:lnTo>
                <a:lnTo>
                  <a:pt x="4254084" y="6645552"/>
                </a:lnTo>
                <a:cubicBezTo>
                  <a:pt x="4252965" y="6651967"/>
                  <a:pt x="4250667" y="6657826"/>
                  <a:pt x="4247000" y="6662541"/>
                </a:cubicBezTo>
                <a:cubicBezTo>
                  <a:pt x="4236332" y="6676448"/>
                  <a:pt x="4231997" y="6689783"/>
                  <a:pt x="4232402" y="6702976"/>
                </a:cubicBezTo>
                <a:lnTo>
                  <a:pt x="4232402" y="6702976"/>
                </a:lnTo>
                <a:lnTo>
                  <a:pt x="4232402" y="6702977"/>
                </a:lnTo>
                <a:cubicBezTo>
                  <a:pt x="4232807" y="6716169"/>
                  <a:pt x="4237951" y="6729219"/>
                  <a:pt x="4246238" y="6742553"/>
                </a:cubicBezTo>
                <a:cubicBezTo>
                  <a:pt x="4253096" y="6753698"/>
                  <a:pt x="4257847" y="6765164"/>
                  <a:pt x="4260942" y="6776800"/>
                </a:cubicBezTo>
                <a:lnTo>
                  <a:pt x="4265716" y="6812064"/>
                </a:lnTo>
                <a:lnTo>
                  <a:pt x="4259553" y="6858001"/>
                </a:lnTo>
                <a:lnTo>
                  <a:pt x="4259553" y="6858001"/>
                </a:lnTo>
                <a:lnTo>
                  <a:pt x="4259553" y="6858002"/>
                </a:lnTo>
                <a:lnTo>
                  <a:pt x="0" y="6858002"/>
                </a:lnTo>
                <a:lnTo>
                  <a:pt x="0" y="2"/>
                </a:lnTo>
                <a:lnTo>
                  <a:pt x="3766492" y="1"/>
                </a:lnTo>
                <a:lnTo>
                  <a:pt x="3769210" y="21486"/>
                </a:lnTo>
                <a:close/>
              </a:path>
            </a:pathLst>
          </a:custGeom>
        </p:spPr>
      </p:pic>
      <p:grpSp>
        <p:nvGrpSpPr>
          <p:cNvPr id="16" name="Group 10">
            <a:extLst>
              <a:ext uri="{FF2B5EF4-FFF2-40B4-BE49-F238E27FC236}">
                <a16:creationId xmlns:a16="http://schemas.microsoft.com/office/drawing/2014/main" id="{A7900967-84CA-47B4-9F1C-E787BAC149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12" name="Freeform: Shape 11">
              <a:extLst>
                <a:ext uri="{FF2B5EF4-FFF2-40B4-BE49-F238E27FC236}">
                  <a16:creationId xmlns:a16="http://schemas.microsoft.com/office/drawing/2014/main" id="{CAB3C749-6482-440B-9386-94091006D6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C5C6B36-2238-4BBF-87F8-B1B3F5DD5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ous-titre 2">
            <a:extLst>
              <a:ext uri="{FF2B5EF4-FFF2-40B4-BE49-F238E27FC236}">
                <a16:creationId xmlns:a16="http://schemas.microsoft.com/office/drawing/2014/main" id="{1C694FDA-1DFB-CE9F-5963-92EDDFA28AAB}"/>
              </a:ext>
            </a:extLst>
          </p:cNvPr>
          <p:cNvSpPr txBox="1">
            <a:spLocks/>
          </p:cNvSpPr>
          <p:nvPr/>
        </p:nvSpPr>
        <p:spPr>
          <a:xfrm>
            <a:off x="4917726" y="3306401"/>
            <a:ext cx="6951719" cy="365373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dirty="0"/>
              <a:t>-Contextes mondiaux</a:t>
            </a:r>
          </a:p>
          <a:p>
            <a:pPr algn="l"/>
            <a:r>
              <a:rPr lang="fr-FR" dirty="0"/>
              <a:t>-Profil de la communauté d’apprentissage</a:t>
            </a:r>
          </a:p>
          <a:p>
            <a:pPr algn="l"/>
            <a:r>
              <a:rPr lang="fr-FR" dirty="0"/>
              <a:t>-Approches de l'apprentissage (</a:t>
            </a:r>
            <a:r>
              <a:rPr lang="fr-FR" dirty="0" err="1"/>
              <a:t>AdA</a:t>
            </a:r>
            <a:r>
              <a:rPr lang="fr-FR" dirty="0"/>
              <a:t>)</a:t>
            </a:r>
          </a:p>
          <a:p>
            <a:pPr algn="l"/>
            <a:r>
              <a:rPr lang="fr-FR" dirty="0"/>
              <a:t>-Service en tant qu'action</a:t>
            </a:r>
          </a:p>
          <a:p>
            <a:pPr algn="l"/>
            <a:r>
              <a:rPr lang="fr-FR" dirty="0"/>
              <a:t>-Enseignement par concepts</a:t>
            </a:r>
          </a:p>
          <a:p>
            <a:pPr algn="l"/>
            <a:r>
              <a:rPr lang="fr-FR" dirty="0"/>
              <a:t>-Évaluation « </a:t>
            </a:r>
            <a:r>
              <a:rPr lang="fr-FR" dirty="0" err="1"/>
              <a:t>critériée</a:t>
            </a:r>
            <a:r>
              <a:rPr lang="fr-FR" dirty="0"/>
              <a:t> »</a:t>
            </a:r>
          </a:p>
        </p:txBody>
      </p:sp>
    </p:spTree>
    <p:extLst>
      <p:ext uri="{BB962C8B-B14F-4D97-AF65-F5344CB8AC3E}">
        <p14:creationId xmlns:p14="http://schemas.microsoft.com/office/powerpoint/2010/main" val="2525530619"/>
      </p:ext>
    </p:extLst>
  </p:cSld>
  <p:clrMapOvr>
    <a:masterClrMapping/>
  </p:clrMapOvr>
</p:sld>
</file>

<file path=ppt/theme/theme1.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docProps/app.xml><?xml version="1.0" encoding="utf-8"?>
<Properties xmlns="http://schemas.openxmlformats.org/officeDocument/2006/extended-properties" xmlns:vt="http://schemas.openxmlformats.org/officeDocument/2006/docPropsVTypes">
  <TotalTime>76</TotalTime>
  <Words>933</Words>
  <Application>Microsoft Office PowerPoint</Application>
  <PresentationFormat>Grand écran</PresentationFormat>
  <Paragraphs>142</Paragraphs>
  <Slides>37</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37</vt:i4>
      </vt:variant>
    </vt:vector>
  </HeadingPairs>
  <TitlesOfParts>
    <vt:vector size="43" baseType="lpstr">
      <vt:lpstr>Arial</vt:lpstr>
      <vt:lpstr>Comic Sans MS</vt:lpstr>
      <vt:lpstr>Snap ITC</vt:lpstr>
      <vt:lpstr>Verdana Pro</vt:lpstr>
      <vt:lpstr>Verdana Pro Cond SemiBold</vt:lpstr>
      <vt:lpstr>TornVTI</vt:lpstr>
      <vt:lpstr>INFORMATIONS  SUR LE PEI</vt:lpstr>
      <vt:lpstr>Ce qu'il faut savoir sur le PEI</vt:lpstr>
      <vt:lpstr>PEI :  Programme d’éducation intermédiaire du Baccalauréat International (IB)   Programme reconnu et enseigné mondialement  SÉBIQ: Société des écoles du monde du BI du Québec et de la francophonie </vt:lpstr>
      <vt:lpstr>Mission de l’IB</vt:lpstr>
      <vt:lpstr>  Mission de JBM  (en lien avec la mission de l’IB)</vt:lpstr>
      <vt:lpstr>PEI: 8 groupes matières</vt:lpstr>
      <vt:lpstr>Les responsables </vt:lpstr>
      <vt:lpstr>Une équipe d’enseignants… </vt:lpstr>
      <vt:lpstr>Éléments clés du PEI:</vt:lpstr>
      <vt:lpstr>Les contextes mondiaux</vt:lpstr>
      <vt:lpstr>Présentation PowerPoint</vt:lpstr>
      <vt:lpstr>Présentation PowerPoint</vt:lpstr>
      <vt:lpstr>Le profil de la communauté d’apprentissage</vt:lpstr>
      <vt:lpstr>Présentation PowerPoint</vt:lpstr>
      <vt:lpstr>Présentation PowerPoint</vt:lpstr>
      <vt:lpstr>Les approches de l'apprentissage  (AdA) </vt:lpstr>
      <vt:lpstr>Présentation PowerPoint</vt:lpstr>
      <vt:lpstr>Présentation PowerPoint</vt:lpstr>
      <vt:lpstr>Le service en tant qu'action   (SA)</vt:lpstr>
      <vt:lpstr>Présentation PowerPoint</vt:lpstr>
      <vt:lpstr>Le service action vise l’atteinte des objectifs suivants:</vt:lpstr>
      <vt:lpstr>L'enseignement par concepts</vt:lpstr>
      <vt:lpstr>Présentation PowerPoint</vt:lpstr>
      <vt:lpstr>L'évaluation « critériée » </vt:lpstr>
      <vt:lpstr>Présentation PowerPoint</vt:lpstr>
      <vt:lpstr>Le PEI c’est aussi…</vt:lpstr>
      <vt:lpstr>Le projet interdisciplinaire</vt:lpstr>
      <vt:lpstr>Présentation PowerPoint</vt:lpstr>
      <vt:lpstr>Le projet personnel</vt:lpstr>
      <vt:lpstr>Présentation PowerPoint</vt:lpstr>
      <vt:lpstr>Présentation PowerPoint</vt:lpstr>
      <vt:lpstr>Le design</vt:lpstr>
      <vt:lpstr>Présentation PowerPoint</vt:lpstr>
      <vt:lpstr>Communication PEI  et bulletin PEI</vt:lpstr>
      <vt:lpstr>À la fin de la 5e secondaire</vt:lpstr>
      <vt:lpstr>La suite</vt:lpstr>
      <vt:lpstr>Le PEI un programme qui forme des apprenants pour la vie!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Genevieve Fournier</cp:lastModifiedBy>
  <cp:revision>10</cp:revision>
  <dcterms:created xsi:type="dcterms:W3CDTF">2022-08-15T17:46:45Z</dcterms:created>
  <dcterms:modified xsi:type="dcterms:W3CDTF">2023-08-30T19:38:07Z</dcterms:modified>
</cp:coreProperties>
</file>